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57" r:id="rId2"/>
    <p:sldId id="259" r:id="rId3"/>
    <p:sldId id="260" r:id="rId4"/>
    <p:sldId id="270" r:id="rId5"/>
    <p:sldId id="261" r:id="rId6"/>
    <p:sldId id="263" r:id="rId7"/>
    <p:sldId id="265" r:id="rId8"/>
    <p:sldId id="266" r:id="rId9"/>
    <p:sldId id="271" r:id="rId10"/>
    <p:sldId id="268" r:id="rId11"/>
    <p:sldId id="264" r:id="rId12"/>
    <p:sldId id="272" r:id="rId13"/>
    <p:sldId id="262" r:id="rId14"/>
    <p:sldId id="269" r:id="rId15"/>
  </p:sldIdLst>
  <p:sldSz cx="9144000" cy="6858000" type="screen4x3"/>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麻由" initials="麻由"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8" autoAdjust="0"/>
    <p:restoredTop sz="88699" autoAdjust="0"/>
  </p:normalViewPr>
  <p:slideViewPr>
    <p:cSldViewPr>
      <p:cViewPr varScale="1">
        <p:scale>
          <a:sx n="65" d="100"/>
          <a:sy n="65" d="100"/>
        </p:scale>
        <p:origin x="-6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15T02:54:34.222" idx="1">
    <p:pos x="10" y="10"/>
    <p:text>生データ図時間軸逆！</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A81ACB5C-A5FB-496F-90E2-082E47C81EA5}" type="datetimeFigureOut">
              <a:rPr kumimoji="1" lang="ja-JP" altLang="en-US" smtClean="0"/>
              <a:t>2011/5/18</a:t>
            </a:fld>
            <a:endParaRPr kumimoji="1" lang="ja-JP" altLang="en-US"/>
          </a:p>
        </p:txBody>
      </p:sp>
      <p:sp>
        <p:nvSpPr>
          <p:cNvPr id="4" name="フッター プレースホルダ 3"/>
          <p:cNvSpPr>
            <a:spLocks noGrp="1"/>
          </p:cNvSpPr>
          <p:nvPr>
            <p:ph type="ftr" sz="quarter" idx="2"/>
          </p:nvPr>
        </p:nvSpPr>
        <p:spPr>
          <a:xfrm>
            <a:off x="0" y="6542227"/>
            <a:ext cx="4341591" cy="34484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76399" y="6542227"/>
            <a:ext cx="4341591" cy="344845"/>
          </a:xfrm>
          <a:prstGeom prst="rect">
            <a:avLst/>
          </a:prstGeom>
        </p:spPr>
        <p:txBody>
          <a:bodyPr vert="horz" lIns="91440" tIns="45720" rIns="91440" bIns="45720" rtlCol="0" anchor="b"/>
          <a:lstStyle>
            <a:lvl1pPr algn="r">
              <a:defRPr sz="1200"/>
            </a:lvl1pPr>
          </a:lstStyle>
          <a:p>
            <a:fld id="{DD5978F3-2C6F-4218-8C32-73FD5C233836}"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6DB97EDE-ED26-445A-9C23-FB99F8196A8E}" type="datetimeFigureOut">
              <a:rPr kumimoji="1" lang="ja-JP" altLang="en-US" smtClean="0"/>
              <a:pPr/>
              <a:t>2011/5/18</a:t>
            </a:fld>
            <a:endParaRPr kumimoji="1" lang="ja-JP" altLang="en-US"/>
          </a:p>
        </p:txBody>
      </p:sp>
      <p:sp>
        <p:nvSpPr>
          <p:cNvPr id="4" name="スライド イメージ プレースホルダ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 4"/>
          <p:cNvSpPr>
            <a:spLocks noGrp="1"/>
          </p:cNvSpPr>
          <p:nvPr>
            <p:ph type="body" sz="quarter" idx="3"/>
          </p:nvPr>
        </p:nvSpPr>
        <p:spPr>
          <a:xfrm>
            <a:off x="1002031" y="3271878"/>
            <a:ext cx="8016239" cy="3099673"/>
          </a:xfrm>
          <a:prstGeom prst="rect">
            <a:avLst/>
          </a:prstGeom>
        </p:spPr>
        <p:txBody>
          <a:bodyPr vert="horz" lIns="96616" tIns="48308" rIns="96616" bIns="483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C3107A4F-BB1E-4A94-A794-09B4023581E3}" type="slidenum">
              <a:rPr kumimoji="1" lang="ja-JP" altLang="en-US" smtClean="0"/>
              <a:pPr/>
              <a:t>&lt;#&gt;</a:t>
            </a:fld>
            <a:endParaRPr kumimoji="1" lang="ja-JP" altLang="en-US"/>
          </a:p>
        </p:txBody>
      </p:sp>
    </p:spTree>
    <p:extLst>
      <p:ext uri="{BB962C8B-B14F-4D97-AF65-F5344CB8AC3E}">
        <p14:creationId xmlns:p14="http://schemas.microsoft.com/office/powerpoint/2010/main" xmlns="" val="2313414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B4D1C3-9BE4-433A-B07B-AC31149F3773}" type="slidenum">
              <a:rPr lang="ja-JP" altLang="en-US" smtClean="0">
                <a:latin typeface="Arial" pitchFamily="34" charset="0"/>
              </a:rPr>
              <a:pPr/>
              <a:t>1</a:t>
            </a:fld>
            <a:endParaRPr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世界は詳細、那須は広域</a:t>
            </a:r>
            <a:endParaRPr lang="en-US" altLang="ja-JP" dirty="0" smtClean="0"/>
          </a:p>
          <a:p>
            <a:pPr eaLnBrk="1" hangingPunct="1">
              <a:spcBef>
                <a:spcPct val="0"/>
              </a:spcBef>
            </a:pPr>
            <a:r>
              <a:rPr lang="ja-JP" altLang="en-US" dirty="0" smtClean="0"/>
              <a:t>定常天体と突発性電波源の観測を行っている。</a:t>
            </a:r>
            <a:endParaRPr lang="en-US" altLang="ja-JP" dirty="0" smtClean="0"/>
          </a:p>
          <a:p>
            <a:pPr eaLnBrk="1" hangingPunct="1">
              <a:spcBef>
                <a:spcPct val="0"/>
              </a:spcBef>
            </a:pPr>
            <a:endParaRPr lang="zh-TW" altLang="en-US" dirty="0" smtClean="0"/>
          </a:p>
          <a:p>
            <a:pPr eaLnBrk="1" hangingPunct="1">
              <a:spcBef>
                <a:spcPct val="0"/>
              </a:spcBef>
            </a:pPr>
            <a:r>
              <a:rPr lang="ja-JP" altLang="en-US" dirty="0" smtClean="0"/>
              <a:t>従来、</a:t>
            </a:r>
            <a:r>
              <a:rPr lang="en-US" altLang="ja-JP" dirty="0" smtClean="0"/>
              <a:t>8 </a:t>
            </a:r>
            <a:r>
              <a:rPr lang="ja-JP" altLang="en-US" dirty="0" smtClean="0"/>
              <a:t>基の</a:t>
            </a:r>
            <a:r>
              <a:rPr lang="en-US" altLang="ja-JP" dirty="0" smtClean="0"/>
              <a:t>20 </a:t>
            </a:r>
            <a:r>
              <a:rPr lang="ja-JP" altLang="en-US" dirty="0" err="1" smtClean="0"/>
              <a:t>ｍ</a:t>
            </a:r>
            <a:r>
              <a:rPr lang="ja-JP" altLang="en-US" dirty="0" smtClean="0"/>
              <a:t>固定球面鏡は</a:t>
            </a:r>
            <a:r>
              <a:rPr lang="en-US" altLang="ja-JP" dirty="0" smtClean="0"/>
              <a:t>2 </a:t>
            </a:r>
            <a:r>
              <a:rPr lang="ja-JP" altLang="en-US" dirty="0" smtClean="0"/>
              <a:t>基を</a:t>
            </a:r>
            <a:r>
              <a:rPr lang="en-US" altLang="ja-JP" dirty="0" smtClean="0"/>
              <a:t>1 </a:t>
            </a:r>
            <a:r>
              <a:rPr lang="ja-JP" altLang="en-US" dirty="0" smtClean="0"/>
              <a:t>組とする</a:t>
            </a:r>
            <a:r>
              <a:rPr lang="en-US" altLang="ja-JP" dirty="0" smtClean="0"/>
              <a:t>2 </a:t>
            </a:r>
            <a:r>
              <a:rPr lang="ja-JP" altLang="en-US" dirty="0" smtClean="0"/>
              <a:t>素子積算型干渉計としての観測</a:t>
            </a:r>
          </a:p>
          <a:p>
            <a:pPr eaLnBrk="1" hangingPunct="1">
              <a:spcBef>
                <a:spcPct val="0"/>
              </a:spcBef>
            </a:pPr>
            <a:r>
              <a:rPr lang="ja-JP" altLang="en-US" dirty="0" smtClean="0"/>
              <a:t>を行ってきたが、昨年度</a:t>
            </a:r>
            <a:r>
              <a:rPr lang="en-US" altLang="ja-JP" dirty="0" smtClean="0"/>
              <a:t>FFT </a:t>
            </a:r>
            <a:r>
              <a:rPr lang="ja-JP" altLang="en-US" dirty="0" smtClean="0"/>
              <a:t>プロセッサが導入されたことにより</a:t>
            </a:r>
            <a:r>
              <a:rPr lang="en-US" altLang="ja-JP" dirty="0" smtClean="0"/>
              <a:t>8 </a:t>
            </a:r>
            <a:r>
              <a:rPr lang="ja-JP" altLang="en-US" dirty="0" smtClean="0"/>
              <a:t>基全てを干渉させ</a:t>
            </a:r>
          </a:p>
          <a:p>
            <a:pPr eaLnBrk="1" hangingPunct="1">
              <a:spcBef>
                <a:spcPct val="0"/>
              </a:spcBef>
            </a:pPr>
            <a:r>
              <a:rPr lang="ja-JP" altLang="en-US" dirty="0" smtClean="0"/>
              <a:t>る</a:t>
            </a:r>
            <a:r>
              <a:rPr lang="en-US" altLang="ja-JP" dirty="0" smtClean="0"/>
              <a:t>8 </a:t>
            </a:r>
            <a:r>
              <a:rPr lang="ja-JP" altLang="en-US" dirty="0" smtClean="0"/>
              <a:t>素子合成観測が可能となった。そこで、</a:t>
            </a:r>
            <a:r>
              <a:rPr lang="en-US" altLang="ja-JP" dirty="0" smtClean="0"/>
              <a:t>8 </a:t>
            </a:r>
            <a:r>
              <a:rPr lang="ja-JP" altLang="en-US" dirty="0" smtClean="0"/>
              <a:t>素子合成観測の解析方法を新たに構築</a:t>
            </a:r>
          </a:p>
          <a:p>
            <a:pPr eaLnBrk="1" hangingPunct="1">
              <a:spcBef>
                <a:spcPct val="0"/>
              </a:spcBef>
            </a:pPr>
            <a:r>
              <a:rPr lang="ja-JP" altLang="en-US" dirty="0" smtClean="0"/>
              <a:t>する必要が出てきた。</a:t>
            </a:r>
          </a:p>
          <a:p>
            <a:pPr eaLnBrk="1" hangingPunct="1">
              <a:spcBef>
                <a:spcPct val="0"/>
              </a:spcBef>
            </a:pPr>
            <a:endParaRPr lang="en-US" altLang="ja-JP" dirty="0" smtClean="0"/>
          </a:p>
          <a:p>
            <a:pPr eaLnBrk="1" hangingPunct="1">
              <a:spcBef>
                <a:spcPct val="0"/>
              </a:spcBef>
            </a:pPr>
            <a:r>
              <a:rPr lang="ja-JP" altLang="en-US" dirty="0" smtClean="0"/>
              <a:t>本論文は</a:t>
            </a:r>
            <a:r>
              <a:rPr lang="en-US" altLang="ja-JP" dirty="0" smtClean="0"/>
              <a:t>8 </a:t>
            </a:r>
            <a:r>
              <a:rPr lang="ja-JP" altLang="en-US" dirty="0" smtClean="0"/>
              <a:t>素子合成観測について研究した、本研究室において最初の論文であり、</a:t>
            </a:r>
            <a:endParaRPr lang="en-US" altLang="ja-JP" dirty="0" smtClean="0"/>
          </a:p>
          <a:p>
            <a:pPr eaLnBrk="1" hangingPunct="1">
              <a:spcBef>
                <a:spcPct val="0"/>
              </a:spcBef>
            </a:pPr>
            <a:r>
              <a:rPr lang="en-US" altLang="ja-JP" dirty="0" smtClean="0"/>
              <a:t>8 </a:t>
            </a:r>
            <a:r>
              <a:rPr lang="ja-JP" altLang="en-US" dirty="0" smtClean="0"/>
              <a:t>素子合成観測における、</a:t>
            </a:r>
            <a:r>
              <a:rPr lang="en-US" altLang="ja-JP" dirty="0" smtClean="0"/>
              <a:t>2 </a:t>
            </a:r>
            <a:r>
              <a:rPr lang="ja-JP" altLang="en-US" dirty="0" smtClean="0"/>
              <a:t>種類の観測モードについて比較を行いどちらのモードで観測を行うべきかを検証し、</a:t>
            </a:r>
          </a:p>
          <a:p>
            <a:pPr eaLnBrk="1" hangingPunct="1">
              <a:spcBef>
                <a:spcPct val="0"/>
              </a:spcBef>
            </a:pPr>
            <a:r>
              <a:rPr lang="en-US" altLang="ja-JP" dirty="0" smtClean="0"/>
              <a:t>8 </a:t>
            </a:r>
            <a:r>
              <a:rPr lang="ja-JP" altLang="en-US" dirty="0" smtClean="0"/>
              <a:t>素子合成観測の解析方法の構築を行った。</a:t>
            </a:r>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5060C-737F-4790-9831-06C426742590}" type="slidenum">
              <a:rPr lang="ja-JP" altLang="en-US" smtClean="0">
                <a:latin typeface="Arial" pitchFamily="34" charset="0"/>
              </a:rPr>
              <a:pPr/>
              <a:t>2</a:t>
            </a:fld>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地球の自転を利用</a:t>
            </a:r>
            <a:endParaRPr kumimoji="1" lang="en-US" altLang="ja-JP" dirty="0" smtClean="0"/>
          </a:p>
          <a:p>
            <a:r>
              <a:rPr kumimoji="1" lang="ja-JP" altLang="en-US" dirty="0" smtClean="0"/>
              <a:t>ドリフトスキャン方式：観測したい方向にアンテナを向け、その観測範囲に天体が通過することで観測を行う方式。</a:t>
            </a:r>
            <a:endParaRPr kumimoji="1" lang="en-US" altLang="ja-JP" dirty="0" smtClean="0"/>
          </a:p>
          <a:p>
            <a:pPr defTabSz="966155">
              <a:defRPr/>
            </a:pPr>
            <a:r>
              <a:rPr lang="ja-JP" altLang="en-US" sz="1300" dirty="0" smtClean="0"/>
              <a:t>データは観測赤緯と干渉計間の基線長に依存したフリンジデータとして得られる。</a:t>
            </a:r>
          </a:p>
        </p:txBody>
      </p:sp>
      <p:sp>
        <p:nvSpPr>
          <p:cNvPr id="4" name="スライド番号プレースホルダー 3"/>
          <p:cNvSpPr>
            <a:spLocks noGrp="1"/>
          </p:cNvSpPr>
          <p:nvPr>
            <p:ph type="sldNum" sz="quarter" idx="10"/>
          </p:nvPr>
        </p:nvSpPr>
        <p:spPr/>
        <p:txBody>
          <a:bodyPr/>
          <a:lstStyle/>
          <a:p>
            <a:fld id="{C3107A4F-BB1E-4A94-A794-09B4023581E3}" type="slidenum">
              <a:rPr kumimoji="1" lang="ja-JP" altLang="en-US" smtClean="0"/>
              <a:pPr/>
              <a:t>3</a:t>
            </a:fld>
            <a:endParaRPr kumimoji="1" lang="ja-JP" altLang="en-US"/>
          </a:p>
        </p:txBody>
      </p:sp>
    </p:spTree>
    <p:extLst>
      <p:ext uri="{BB962C8B-B14F-4D97-AF65-F5344CB8AC3E}">
        <p14:creationId xmlns:p14="http://schemas.microsoft.com/office/powerpoint/2010/main" xmlns="" val="49933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300" dirty="0" smtClean="0"/>
              <a:t>任意の形の開口に対する、望遠鏡の焦点面での星の回折像を求めるには２次元フーリエ変換しなければなりません</a:t>
            </a:r>
            <a:endParaRPr kumimoji="1" lang="ja-JP" altLang="en-US" dirty="0"/>
          </a:p>
        </p:txBody>
      </p:sp>
      <p:sp>
        <p:nvSpPr>
          <p:cNvPr id="4" name="スライド番号プレースホルダ 3"/>
          <p:cNvSpPr>
            <a:spLocks noGrp="1"/>
          </p:cNvSpPr>
          <p:nvPr>
            <p:ph type="sldNum" sz="quarter" idx="10"/>
          </p:nvPr>
        </p:nvSpPr>
        <p:spPr/>
        <p:txBody>
          <a:bodyPr/>
          <a:lstStyle/>
          <a:p>
            <a:fld id="{C3107A4F-BB1E-4A94-A794-09B4023581E3}"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289847" indent="-289847" defTabSz="966155">
              <a:spcBef>
                <a:spcPts val="634"/>
              </a:spcBef>
              <a:buClr>
                <a:schemeClr val="accent1"/>
              </a:buClr>
              <a:buSzPct val="70000"/>
              <a:defRPr/>
            </a:pPr>
            <a:r>
              <a:rPr lang="ja-JP" altLang="en-US" sz="1300" dirty="0" smtClean="0"/>
              <a:t>→雑音除去：１次～多項式近似、</a:t>
            </a:r>
            <a:endParaRPr lang="en-US" altLang="ja-JP" sz="1300" dirty="0" smtClean="0"/>
          </a:p>
          <a:p>
            <a:pPr marL="289847" indent="-289847" defTabSz="966155">
              <a:spcBef>
                <a:spcPts val="634"/>
              </a:spcBef>
              <a:buClr>
                <a:schemeClr val="accent1"/>
              </a:buClr>
              <a:buSzPct val="70000"/>
              <a:defRPr/>
            </a:pPr>
            <a:r>
              <a:rPr lang="en-US" altLang="ja-JP" sz="1300" dirty="0" smtClean="0"/>
              <a:t>			</a:t>
            </a:r>
            <a:r>
              <a:rPr lang="ja-JP" altLang="en-US" sz="1300" dirty="0" smtClean="0"/>
              <a:t>高周波カット</a:t>
            </a:r>
            <a:r>
              <a:rPr lang="en-US" altLang="ja-JP" sz="1300" dirty="0" smtClean="0"/>
              <a:t>(</a:t>
            </a:r>
            <a:r>
              <a:rPr lang="ja-JP" altLang="en-US" sz="1300" dirty="0" smtClean="0"/>
              <a:t>移動平均</a:t>
            </a:r>
            <a:r>
              <a:rPr lang="en-US" altLang="ja-JP" sz="1300" dirty="0" smtClean="0"/>
              <a:t>)</a:t>
            </a:r>
          </a:p>
          <a:p>
            <a:pPr marL="289847" indent="-289847" defTabSz="966155">
              <a:spcBef>
                <a:spcPts val="634"/>
              </a:spcBef>
              <a:buClr>
                <a:schemeClr val="accent1"/>
              </a:buClr>
              <a:buSzPct val="70000"/>
              <a:defRPr/>
            </a:pPr>
            <a:r>
              <a:rPr lang="ja-JP" altLang="en-US" sz="1300" dirty="0" smtClean="0"/>
              <a:t>→ベースラインの安定化：多項式近似</a:t>
            </a:r>
            <a:endParaRPr lang="en-US" altLang="ja-JP" sz="13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3107A4F-BB1E-4A94-A794-09B4023581E3}"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17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6DEF9-B391-4716-807A-F6BA0ED8F200}" type="slidenum">
              <a:rPr lang="ja-JP" altLang="en-US" smtClean="0">
                <a:latin typeface="Arial" pitchFamily="34" charset="0"/>
              </a:rPr>
              <a:pPr/>
              <a:t>7</a:t>
            </a:fld>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本研究の解析方法は、前セクションの同定結果からわかるようにかなり多くの天体</a:t>
            </a:r>
          </a:p>
          <a:p>
            <a:r>
              <a:rPr lang="ja-JP" altLang="en-US" smtClean="0"/>
              <a:t>を正確に解析できた。本研究は理論的なビームパターンからアプローチし、</a:t>
            </a:r>
            <a:r>
              <a:rPr lang="en-US" altLang="ja-JP" smtClean="0"/>
              <a:t>8 </a:t>
            </a:r>
            <a:r>
              <a:rPr lang="ja-JP" altLang="en-US" smtClean="0"/>
              <a:t>素子合成</a:t>
            </a:r>
          </a:p>
          <a:p>
            <a:r>
              <a:rPr lang="ja-JP" altLang="en-US" smtClean="0"/>
              <a:t>観測の解析の第一段階である解析方法の構築に成功したといえる。また、カラーマッ</a:t>
            </a:r>
          </a:p>
          <a:p>
            <a:r>
              <a:rPr lang="ja-JP" altLang="en-US" smtClean="0"/>
              <a:t>プを作成することのより解析結果の可視化にも成功した。</a:t>
            </a:r>
            <a:r>
              <a:rPr lang="en-US" altLang="ja-JP" b="1" smtClean="0">
                <a:solidFill>
                  <a:srgbClr val="FF0000"/>
                </a:solidFill>
              </a:rPr>
              <a:t>8 </a:t>
            </a:r>
            <a:r>
              <a:rPr lang="ja-JP" altLang="en-US" b="1" smtClean="0">
                <a:solidFill>
                  <a:srgbClr val="FF0000"/>
                </a:solidFill>
              </a:rPr>
              <a:t>素子合成観測の最初の解</a:t>
            </a:r>
          </a:p>
          <a:p>
            <a:r>
              <a:rPr lang="ja-JP" altLang="en-US" b="1" smtClean="0">
                <a:solidFill>
                  <a:srgbClr val="FF0000"/>
                </a:solidFill>
              </a:rPr>
              <a:t>析方法として</a:t>
            </a:r>
            <a:endParaRPr lang="en-US" altLang="ja-JP" b="1" smtClean="0">
              <a:solidFill>
                <a:srgbClr val="FF0000"/>
              </a:solidFill>
            </a:endParaRPr>
          </a:p>
          <a:p>
            <a:r>
              <a:rPr lang="ja-JP" altLang="en-US" smtClean="0"/>
              <a:t>今後、大いに役立てられるだろう。しかし、まだ多くの改良の余地ある。</a:t>
            </a:r>
          </a:p>
          <a:p>
            <a:endParaRPr lang="en-US" altLang="ja-JP" smtClean="0"/>
          </a:p>
          <a:p>
            <a:r>
              <a:rPr lang="ja-JP" altLang="en-US" smtClean="0"/>
              <a:t>天体信号があるとき作成したカラーマップで</a:t>
            </a:r>
            <a:r>
              <a:rPr lang="en-US" altLang="ja-JP" smtClean="0"/>
              <a:t>S/N </a:t>
            </a:r>
            <a:r>
              <a:rPr lang="ja-JP" altLang="en-US" smtClean="0"/>
              <a:t>比のピークに天体があるとすると、</a:t>
            </a:r>
          </a:p>
          <a:p>
            <a:r>
              <a:rPr lang="ja-JP" altLang="en-US" smtClean="0"/>
              <a:t>その位置、すなわち電波源の赤経がシュミレーション結果と異なる上、</a:t>
            </a:r>
            <a:endParaRPr lang="en-US" altLang="ja-JP" smtClean="0"/>
          </a:p>
          <a:p>
            <a:r>
              <a:rPr lang="ja-JP" altLang="en-US" smtClean="0"/>
              <a:t>ずれ方がまちまちである。</a:t>
            </a:r>
            <a:endParaRPr lang="en-US" altLang="ja-JP" smtClean="0"/>
          </a:p>
          <a:p>
            <a:r>
              <a:rPr lang="ja-JP" altLang="en-US" smtClean="0"/>
              <a:t>また、強い天体が近くにある場合その天体からの信号によって弱い天体の情報が消えてしまう。</a:t>
            </a:r>
            <a:endParaRPr lang="en-US" altLang="ja-JP" smtClean="0"/>
          </a:p>
          <a:p>
            <a:r>
              <a:rPr lang="ja-JP" altLang="en-US" smtClean="0"/>
              <a:t>部分的にカラーマップの色付けを変えることや、現在</a:t>
            </a:r>
            <a:r>
              <a:rPr lang="en-US" altLang="ja-JP" smtClean="0"/>
              <a:t>16 </a:t>
            </a:r>
            <a:r>
              <a:rPr lang="ja-JP" altLang="en-US" smtClean="0"/>
              <a:t>列存在するデータをチャンネルごと</a:t>
            </a:r>
            <a:endParaRPr lang="en-US" altLang="ja-JP" smtClean="0"/>
          </a:p>
          <a:p>
            <a:r>
              <a:rPr lang="ja-JP" altLang="en-US" smtClean="0"/>
              <a:t>あるいは周期ごとに積分したり、数日間観測を行い日数積分することで</a:t>
            </a:r>
            <a:endParaRPr lang="en-US" altLang="ja-JP" smtClean="0"/>
          </a:p>
          <a:p>
            <a:r>
              <a:rPr lang="ja-JP" altLang="en-US" smtClean="0"/>
              <a:t>より正確で詳細な解析が行えるようになるであろう。</a:t>
            </a:r>
          </a:p>
          <a:p>
            <a:endParaRPr lang="ja-JP" altLang="en-US" smtClean="0"/>
          </a:p>
        </p:txBody>
      </p:sp>
      <p:sp>
        <p:nvSpPr>
          <p:cNvPr id="32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360E85-EFAD-443C-9F62-64DBEE32D652}" type="slidenum">
              <a:rPr lang="ja-JP" altLang="en-US" smtClean="0">
                <a:latin typeface="Arial" pitchFamily="34" charset="0"/>
              </a:rPr>
              <a:pPr/>
              <a:t>8</a:t>
            </a:fld>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107A4F-BB1E-4A94-A794-09B4023581E3}" type="slidenum">
              <a:rPr kumimoji="1" lang="ja-JP" altLang="en-US" smtClean="0"/>
              <a:pPr/>
              <a:t>11</a:t>
            </a:fld>
            <a:endParaRPr kumimoji="1" lang="ja-JP" altLang="en-US"/>
          </a:p>
        </p:txBody>
      </p:sp>
    </p:spTree>
    <p:extLst>
      <p:ext uri="{BB962C8B-B14F-4D97-AF65-F5344CB8AC3E}">
        <p14:creationId xmlns:p14="http://schemas.microsoft.com/office/powerpoint/2010/main" xmlns="" val="218353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180D7A4A-0E18-4575-BE1B-F03A4C8FD0CE}" type="datetimeFigureOut">
              <a:rPr kumimoji="1" lang="ja-JP" altLang="en-US" smtClean="0"/>
              <a:pPr/>
              <a:t>2011/5/18</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A972334B-AF73-481F-A22A-DBC67000730E}"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80D7A4A-0E18-4575-BE1B-F03A4C8FD0CE}" type="datetimeFigureOut">
              <a:rPr kumimoji="1" lang="ja-JP" altLang="en-US" smtClean="0"/>
              <a:pPr/>
              <a:t>2011/5/18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2334B-AF73-481F-A22A-DBC67000730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80D7A4A-0E18-4575-BE1B-F03A4C8FD0CE}" type="datetimeFigureOut">
              <a:rPr kumimoji="1" lang="ja-JP" altLang="en-US" smtClean="0"/>
              <a:pPr/>
              <a:t>2011/5/18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72334B-AF73-481F-A22A-DBC67000730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180D7A4A-0E18-4575-BE1B-F03A4C8FD0CE}" type="datetimeFigureOut">
              <a:rPr kumimoji="1" lang="ja-JP" altLang="en-US" smtClean="0"/>
              <a:pPr/>
              <a:t>2011/5/18</a:t>
            </a:fld>
            <a:endParaRPr kumimoji="1" lang="ja-JP" altLang="en-US"/>
          </a:p>
        </p:txBody>
      </p:sp>
      <p:sp>
        <p:nvSpPr>
          <p:cNvPr id="9" name="スライド番号プレースホルダ 8"/>
          <p:cNvSpPr>
            <a:spLocks noGrp="1"/>
          </p:cNvSpPr>
          <p:nvPr>
            <p:ph type="sldNum" sz="quarter" idx="15"/>
          </p:nvPr>
        </p:nvSpPr>
        <p:spPr/>
        <p:txBody>
          <a:bodyPr rtlCol="0"/>
          <a:lstStyle/>
          <a:p>
            <a:fld id="{A972334B-AF73-481F-A22A-DBC67000730E}"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180D7A4A-0E18-4575-BE1B-F03A4C8FD0CE}" type="datetimeFigureOut">
              <a:rPr kumimoji="1" lang="ja-JP" altLang="en-US" smtClean="0"/>
              <a:pPr/>
              <a:t>2011/5/18</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A972334B-AF73-481F-A22A-DBC67000730E}"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180D7A4A-0E18-4575-BE1B-F03A4C8FD0CE}" type="datetimeFigureOut">
              <a:rPr kumimoji="1" lang="ja-JP" altLang="en-US" smtClean="0"/>
              <a:pPr/>
              <a:t>2011/5/18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72334B-AF73-481F-A22A-DBC67000730E}"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180D7A4A-0E18-4575-BE1B-F03A4C8FD0CE}" type="datetimeFigureOut">
              <a:rPr kumimoji="1" lang="ja-JP" altLang="en-US" smtClean="0"/>
              <a:pPr/>
              <a:t>2011/5/18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972334B-AF73-481F-A22A-DBC67000730E}"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180D7A4A-0E18-4575-BE1B-F03A4C8FD0CE}" type="datetimeFigureOut">
              <a:rPr kumimoji="1" lang="ja-JP" altLang="en-US" smtClean="0"/>
              <a:pPr/>
              <a:t>2011/5/18</a:t>
            </a:fld>
            <a:endParaRPr kumimoji="1" lang="ja-JP" altLang="en-US"/>
          </a:p>
        </p:txBody>
      </p:sp>
      <p:sp>
        <p:nvSpPr>
          <p:cNvPr id="7" name="スライド番号プレースホルダ 6"/>
          <p:cNvSpPr>
            <a:spLocks noGrp="1"/>
          </p:cNvSpPr>
          <p:nvPr>
            <p:ph type="sldNum" sz="quarter" idx="11"/>
          </p:nvPr>
        </p:nvSpPr>
        <p:spPr/>
        <p:txBody>
          <a:bodyPr rtlCol="0"/>
          <a:lstStyle/>
          <a:p>
            <a:fld id="{A972334B-AF73-481F-A22A-DBC67000730E}"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80D7A4A-0E18-4575-BE1B-F03A4C8FD0CE}" type="datetimeFigureOut">
              <a:rPr kumimoji="1" lang="ja-JP" altLang="en-US" smtClean="0"/>
              <a:pPr/>
              <a:t>2011/5/18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972334B-AF73-481F-A22A-DBC67000730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180D7A4A-0E18-4575-BE1B-F03A4C8FD0CE}" type="datetimeFigureOut">
              <a:rPr kumimoji="1" lang="ja-JP" altLang="en-US" smtClean="0"/>
              <a:pPr/>
              <a:t>2011/5/18</a:t>
            </a:fld>
            <a:endParaRPr kumimoji="1" lang="ja-JP" altLang="en-US"/>
          </a:p>
        </p:txBody>
      </p:sp>
      <p:sp>
        <p:nvSpPr>
          <p:cNvPr id="22" name="スライド番号プレースホルダ 21"/>
          <p:cNvSpPr>
            <a:spLocks noGrp="1"/>
          </p:cNvSpPr>
          <p:nvPr>
            <p:ph type="sldNum" sz="quarter" idx="15"/>
          </p:nvPr>
        </p:nvSpPr>
        <p:spPr/>
        <p:txBody>
          <a:bodyPr rtlCol="0"/>
          <a:lstStyle/>
          <a:p>
            <a:fld id="{A972334B-AF73-481F-A22A-DBC67000730E}"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180D7A4A-0E18-4575-BE1B-F03A4C8FD0CE}" type="datetimeFigureOut">
              <a:rPr kumimoji="1" lang="ja-JP" altLang="en-US" smtClean="0"/>
              <a:pPr/>
              <a:t>2011/5/18</a:t>
            </a:fld>
            <a:endParaRPr kumimoji="1" lang="ja-JP" altLang="en-US"/>
          </a:p>
        </p:txBody>
      </p:sp>
      <p:sp>
        <p:nvSpPr>
          <p:cNvPr id="18" name="スライド番号プレースホルダ 17"/>
          <p:cNvSpPr>
            <a:spLocks noGrp="1"/>
          </p:cNvSpPr>
          <p:nvPr>
            <p:ph type="sldNum" sz="quarter" idx="11"/>
          </p:nvPr>
        </p:nvSpPr>
        <p:spPr/>
        <p:txBody>
          <a:bodyPr rtlCol="0"/>
          <a:lstStyle/>
          <a:p>
            <a:fld id="{A972334B-AF73-481F-A22A-DBC67000730E}"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0D7A4A-0E18-4575-BE1B-F03A4C8FD0CE}" type="datetimeFigureOut">
              <a:rPr kumimoji="1" lang="ja-JP" altLang="en-US" smtClean="0"/>
              <a:pPr/>
              <a:t>2011/5/18</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972334B-AF73-481F-A22A-DBC67000730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2988" y="1412875"/>
            <a:ext cx="7623175" cy="2408238"/>
          </a:xfrm>
        </p:spPr>
        <p:txBody>
          <a:bodyPr rtlCol="0"/>
          <a:lstStyle/>
          <a:p>
            <a:pPr eaLnBrk="1" fontAlgn="auto" hangingPunct="1">
              <a:spcAft>
                <a:spcPts val="0"/>
              </a:spcAft>
              <a:defRPr/>
            </a:pPr>
            <a:r>
              <a:rPr lang="ja-JP" altLang="en-US" dirty="0" smtClean="0">
                <a:solidFill>
                  <a:schemeClr val="tx2">
                    <a:satMod val="130000"/>
                  </a:schemeClr>
                </a:solidFill>
              </a:rPr>
              <a:t>８素子合成観測における</a:t>
            </a:r>
            <a:r>
              <a:rPr lang="en-US" altLang="ja-JP" dirty="0" smtClean="0">
                <a:solidFill>
                  <a:schemeClr val="tx2">
                    <a:satMod val="130000"/>
                  </a:schemeClr>
                </a:solidFill>
              </a:rPr>
              <a:t/>
            </a:r>
            <a:br>
              <a:rPr lang="en-US" altLang="ja-JP" dirty="0" smtClean="0">
                <a:solidFill>
                  <a:schemeClr val="tx2">
                    <a:satMod val="130000"/>
                  </a:schemeClr>
                </a:solidFill>
              </a:rPr>
            </a:br>
            <a:r>
              <a:rPr lang="ja-JP" altLang="en-US" dirty="0" smtClean="0">
                <a:solidFill>
                  <a:schemeClr val="tx2">
                    <a:satMod val="130000"/>
                  </a:schemeClr>
                </a:solidFill>
              </a:rPr>
              <a:t>観測モードの検証及び</a:t>
            </a:r>
            <a:r>
              <a:rPr lang="en-US" altLang="ja-JP" dirty="0" smtClean="0">
                <a:solidFill>
                  <a:schemeClr val="tx2">
                    <a:satMod val="130000"/>
                  </a:schemeClr>
                </a:solidFill>
              </a:rPr>
              <a:t/>
            </a:r>
            <a:br>
              <a:rPr lang="en-US" altLang="ja-JP" dirty="0" smtClean="0">
                <a:solidFill>
                  <a:schemeClr val="tx2">
                    <a:satMod val="130000"/>
                  </a:schemeClr>
                </a:solidFill>
              </a:rPr>
            </a:br>
            <a:r>
              <a:rPr lang="ja-JP" altLang="en-US" dirty="0" smtClean="0">
                <a:solidFill>
                  <a:schemeClr val="tx2">
                    <a:satMod val="130000"/>
                  </a:schemeClr>
                </a:solidFill>
              </a:rPr>
              <a:t>解析方法の構築</a:t>
            </a:r>
          </a:p>
        </p:txBody>
      </p:sp>
      <p:sp>
        <p:nvSpPr>
          <p:cNvPr id="3" name="サブタイトル 2"/>
          <p:cNvSpPr>
            <a:spLocks noGrp="1"/>
          </p:cNvSpPr>
          <p:nvPr>
            <p:ph type="subTitle" idx="1"/>
          </p:nvPr>
        </p:nvSpPr>
        <p:spPr>
          <a:xfrm>
            <a:off x="1331913" y="4652963"/>
            <a:ext cx="7405687" cy="1752600"/>
          </a:xfrm>
        </p:spPr>
        <p:txBody>
          <a:bodyPr rtlCol="0">
            <a:normAutofit/>
          </a:bodyPr>
          <a:lstStyle/>
          <a:p>
            <a:pPr algn="r" eaLnBrk="1" fontAlgn="auto" hangingPunct="1">
              <a:spcAft>
                <a:spcPts val="0"/>
              </a:spcAft>
              <a:buFont typeface="Arial" pitchFamily="34" charset="0"/>
              <a:buNone/>
              <a:defRPr/>
            </a:pPr>
            <a:r>
              <a:rPr lang="ja-JP" altLang="en-US" dirty="0" smtClean="0"/>
              <a:t>指導教員　大師堂 経明</a:t>
            </a:r>
            <a:endParaRPr lang="en-US" altLang="ja-JP" dirty="0" smtClean="0"/>
          </a:p>
          <a:p>
            <a:pPr algn="r" eaLnBrk="1" fontAlgn="auto" hangingPunct="1">
              <a:spcAft>
                <a:spcPts val="0"/>
              </a:spcAft>
              <a:buFont typeface="Arial" pitchFamily="34" charset="0"/>
              <a:buNone/>
              <a:defRPr/>
            </a:pPr>
            <a:r>
              <a:rPr lang="ja-JP" altLang="en-US" dirty="0" smtClean="0"/>
              <a:t>宮本 麻由</a:t>
            </a:r>
            <a:endParaRPr lang="en-US" altLang="ja-JP"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lang="ja-JP" altLang="en-US" dirty="0" smtClean="0">
                <a:solidFill>
                  <a:schemeClr val="tx2">
                    <a:satMod val="130000"/>
                  </a:schemeClr>
                </a:solidFill>
              </a:rPr>
              <a:t>今後の課題</a:t>
            </a:r>
            <a:endParaRPr kumimoji="1" lang="ja-JP" altLang="en-US" dirty="0"/>
          </a:p>
        </p:txBody>
      </p:sp>
      <p:sp>
        <p:nvSpPr>
          <p:cNvPr id="3" name="コンテンツ プレースホルダ 2"/>
          <p:cNvSpPr>
            <a:spLocks noGrp="1"/>
          </p:cNvSpPr>
          <p:nvPr>
            <p:ph sz="quarter" idx="1"/>
          </p:nvPr>
        </p:nvSpPr>
        <p:spPr>
          <a:xfrm>
            <a:off x="467544" y="980728"/>
            <a:ext cx="7467600" cy="4873752"/>
          </a:xfrm>
        </p:spPr>
        <p:txBody>
          <a:bodyPr/>
          <a:lstStyle/>
          <a:p>
            <a:r>
              <a:rPr lang="ja-JP" altLang="en-US" sz="2000" dirty="0" smtClean="0"/>
              <a:t>今回の研究では１日分のデータのみ</a:t>
            </a:r>
            <a:endParaRPr lang="en-US" altLang="ja-JP" sz="2000" dirty="0" smtClean="0"/>
          </a:p>
          <a:p>
            <a:pPr lvl="2">
              <a:buNone/>
            </a:pPr>
            <a:r>
              <a:rPr lang="ja-JP" altLang="en-US" dirty="0" smtClean="0"/>
              <a:t>→日数積分や、周期、チャンネル間での積分</a:t>
            </a:r>
            <a:endParaRPr lang="en-US" altLang="ja-JP" dirty="0" smtClean="0"/>
          </a:p>
          <a:p>
            <a:endParaRPr lang="en-US" altLang="ja-JP" dirty="0" smtClean="0"/>
          </a:p>
          <a:p>
            <a:r>
              <a:rPr lang="ja-JP" altLang="en-US" sz="2000" dirty="0" smtClean="0"/>
              <a:t>観測データの蓄積</a:t>
            </a:r>
            <a:endParaRPr lang="en-US" altLang="ja-JP" sz="2000" dirty="0" smtClean="0"/>
          </a:p>
          <a:p>
            <a:pPr lvl="2">
              <a:buNone/>
            </a:pPr>
            <a:r>
              <a:rPr lang="ja-JP" altLang="en-US" dirty="0" smtClean="0"/>
              <a:t>→他赤緯の観測</a:t>
            </a:r>
            <a:endParaRPr lang="en-US" altLang="ja-JP" dirty="0" smtClean="0"/>
          </a:p>
          <a:p>
            <a:endParaRPr lang="en-US" altLang="ja-JP" dirty="0" smtClean="0"/>
          </a:p>
          <a:p>
            <a:r>
              <a:rPr lang="ja-JP" altLang="en-US" sz="2000" dirty="0" smtClean="0"/>
              <a:t>解析ソフトの開発</a:t>
            </a:r>
            <a:endParaRPr lang="en-US" altLang="ja-JP" sz="2000" dirty="0" smtClean="0"/>
          </a:p>
          <a:p>
            <a:pPr lvl="2">
              <a:buNone/>
            </a:pPr>
            <a:r>
              <a:rPr lang="ja-JP" altLang="en-US" dirty="0" smtClean="0"/>
              <a:t>→解析の効率化</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kumimoji="1" lang="ja-JP" altLang="en-US" dirty="0" smtClean="0"/>
              <a:t>電波望遠鏡</a:t>
            </a:r>
            <a:endParaRPr kumimoji="1" lang="ja-JP" altLang="en-US" dirty="0"/>
          </a:p>
        </p:txBody>
      </p:sp>
      <p:sp>
        <p:nvSpPr>
          <p:cNvPr id="3" name="コンテンツ プレースホルダ 2"/>
          <p:cNvSpPr>
            <a:spLocks noGrp="1"/>
          </p:cNvSpPr>
          <p:nvPr>
            <p:ph sz="quarter" idx="1"/>
          </p:nvPr>
        </p:nvSpPr>
        <p:spPr>
          <a:xfrm>
            <a:off x="457200" y="836712"/>
            <a:ext cx="7467600" cy="5637240"/>
          </a:xfrm>
        </p:spPr>
        <p:txBody>
          <a:bodyPr/>
          <a:lstStyle/>
          <a:p>
            <a:pPr>
              <a:buNone/>
            </a:pPr>
            <a:r>
              <a:rPr kumimoji="1" lang="ja-JP" altLang="en-US" dirty="0" smtClean="0"/>
              <a:t>天体からの電波をとらえ、そこから天体に関する情報を抽出する装置</a:t>
            </a:r>
            <a:endParaRPr kumimoji="1" lang="en-US" altLang="ja-JP" dirty="0" smtClean="0"/>
          </a:p>
          <a:p>
            <a:r>
              <a:rPr kumimoji="1" lang="ja-JP" altLang="en-US" dirty="0" smtClean="0"/>
              <a:t>電波観測</a:t>
            </a:r>
            <a:endParaRPr kumimoji="1" lang="en-US" altLang="ja-JP" dirty="0" smtClean="0"/>
          </a:p>
          <a:p>
            <a:r>
              <a:rPr lang="ja-JP" altLang="en-US" dirty="0" smtClean="0"/>
              <a:t>望遠鏡</a:t>
            </a:r>
            <a:endParaRPr kumimoji="1" lang="en-US" altLang="ja-JP" dirty="0" smtClean="0"/>
          </a:p>
          <a:p>
            <a:pPr lvl="1"/>
            <a:r>
              <a:rPr kumimoji="1" lang="ja-JP" altLang="en-US" dirty="0" smtClean="0"/>
              <a:t>単一鏡型電波望遠鏡</a:t>
            </a:r>
            <a:endParaRPr lang="en-US" altLang="ja-JP" dirty="0" smtClean="0"/>
          </a:p>
          <a:p>
            <a:pPr lvl="1"/>
            <a:r>
              <a:rPr lang="ja-JP" altLang="en-US" dirty="0" smtClean="0"/>
              <a:t>干渉計型望遠鏡</a:t>
            </a:r>
            <a:endParaRPr lang="en-US" altLang="ja-JP" dirty="0" smtClean="0"/>
          </a:p>
          <a:p>
            <a:pPr>
              <a:buNone/>
            </a:pPr>
            <a:endParaRPr lang="en-US" altLang="ja-JP" dirty="0" smtClean="0"/>
          </a:p>
        </p:txBody>
      </p:sp>
      <p:pic>
        <p:nvPicPr>
          <p:cNvPr id="5" name="図 4" descr="野辺山.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3356992"/>
            <a:ext cx="2304256" cy="3072342"/>
          </a:xfrm>
          <a:prstGeom prst="rect">
            <a:avLst/>
          </a:prstGeom>
        </p:spPr>
      </p:pic>
      <p:pic>
        <p:nvPicPr>
          <p:cNvPr id="8" name="図 7"/>
          <p:cNvPicPr>
            <a:picLocks noChangeAspect="1"/>
          </p:cNvPicPr>
          <p:nvPr/>
        </p:nvPicPr>
        <p:blipFill>
          <a:blip r:embed="rId4" cstate="print"/>
          <a:stretch>
            <a:fillRect/>
          </a:stretch>
        </p:blipFill>
        <p:spPr>
          <a:xfrm>
            <a:off x="3563888" y="3356992"/>
            <a:ext cx="4112420" cy="3080465"/>
          </a:xfrm>
          <a:prstGeom prst="rect">
            <a:avLst/>
          </a:prstGeom>
        </p:spPr>
      </p:pic>
      <p:sp>
        <p:nvSpPr>
          <p:cNvPr id="9" name="テキスト ボックス 8"/>
          <p:cNvSpPr txBox="1"/>
          <p:nvPr/>
        </p:nvSpPr>
        <p:spPr>
          <a:xfrm>
            <a:off x="755576" y="6453336"/>
            <a:ext cx="1980292" cy="307777"/>
          </a:xfrm>
          <a:prstGeom prst="rect">
            <a:avLst/>
          </a:prstGeom>
          <a:noFill/>
        </p:spPr>
        <p:txBody>
          <a:bodyPr wrap="none" rtlCol="0">
            <a:spAutoFit/>
          </a:bodyPr>
          <a:lstStyle/>
          <a:p>
            <a:r>
              <a:rPr lang="ja-JP" altLang="en-US" sz="1400" dirty="0" smtClean="0"/>
              <a:t>野辺山</a:t>
            </a:r>
            <a:r>
              <a:rPr lang="en-US" altLang="ja-JP" sz="1400" dirty="0" smtClean="0"/>
              <a:t>45m</a:t>
            </a:r>
            <a:r>
              <a:rPr lang="ja-JP" altLang="en-US" sz="1400" dirty="0" smtClean="0"/>
              <a:t>電波望遠鏡</a:t>
            </a:r>
            <a:endParaRPr kumimoji="1" lang="ja-JP" altLang="en-US" sz="1400" dirty="0"/>
          </a:p>
        </p:txBody>
      </p:sp>
      <p:sp>
        <p:nvSpPr>
          <p:cNvPr id="10" name="テキスト ボックス 9"/>
          <p:cNvSpPr txBox="1"/>
          <p:nvPr/>
        </p:nvSpPr>
        <p:spPr>
          <a:xfrm>
            <a:off x="3563888" y="6453336"/>
            <a:ext cx="2073129" cy="307777"/>
          </a:xfrm>
          <a:prstGeom prst="rect">
            <a:avLst/>
          </a:prstGeom>
          <a:noFill/>
        </p:spPr>
        <p:txBody>
          <a:bodyPr wrap="none" rtlCol="0">
            <a:spAutoFit/>
          </a:bodyPr>
          <a:lstStyle/>
          <a:p>
            <a:r>
              <a:rPr kumimoji="1" lang="ja-JP" altLang="en-US" sz="1400" dirty="0" smtClean="0"/>
              <a:t>超長基線干渉計（</a:t>
            </a:r>
            <a:r>
              <a:rPr kumimoji="1" lang="en-US" altLang="ja-JP" sz="1400" dirty="0" smtClean="0"/>
              <a:t>VLBI</a:t>
            </a:r>
            <a:r>
              <a:rPr kumimoji="1" lang="ja-JP" altLang="en-US" sz="1400" dirty="0" smtClean="0"/>
              <a:t>）</a:t>
            </a:r>
            <a:endParaRPr kumimoji="1" lang="ja-JP" alt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dirty="0"/>
          </a:p>
        </p:txBody>
      </p:sp>
      <p:pic>
        <p:nvPicPr>
          <p:cNvPr id="1026" name="Picture 2"/>
          <p:cNvPicPr>
            <a:picLocks noChangeAspect="1" noChangeArrowheads="1"/>
          </p:cNvPicPr>
          <p:nvPr/>
        </p:nvPicPr>
        <p:blipFill>
          <a:blip r:embed="rId2" cstate="print">
            <a:lum bright="-63000" contrast="76000"/>
          </a:blip>
          <a:srcRect/>
          <a:stretch>
            <a:fillRect/>
          </a:stretch>
        </p:blipFill>
        <p:spPr bwMode="auto">
          <a:xfrm>
            <a:off x="1187624" y="1052736"/>
            <a:ext cx="6133852" cy="50145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C:\Documents and Settings\麻由\デスクトップ\卒論発表会\A0.PNG"/>
          <p:cNvPicPr>
            <a:picLocks noChangeAspect="1" noChangeArrowheads="1"/>
          </p:cNvPicPr>
          <p:nvPr/>
        </p:nvPicPr>
        <p:blipFill>
          <a:blip r:embed="rId2" cstate="print"/>
          <a:srcRect/>
          <a:stretch>
            <a:fillRect/>
          </a:stretch>
        </p:blipFill>
        <p:spPr bwMode="auto">
          <a:xfrm>
            <a:off x="1187450" y="3717925"/>
            <a:ext cx="3598863" cy="3140075"/>
          </a:xfrm>
          <a:prstGeom prst="rect">
            <a:avLst/>
          </a:prstGeom>
          <a:noFill/>
          <a:ln w="9525">
            <a:noFill/>
            <a:miter lim="800000"/>
            <a:headEnd/>
            <a:tailEnd/>
          </a:ln>
        </p:spPr>
      </p:pic>
      <p:pic>
        <p:nvPicPr>
          <p:cNvPr id="9" name="Picture 12" descr="C:\Documents and Settings\麻由\デスクトップ\卒論発表会\A1.PNG"/>
          <p:cNvPicPr>
            <a:picLocks noChangeAspect="1" noChangeArrowheads="1"/>
          </p:cNvPicPr>
          <p:nvPr/>
        </p:nvPicPr>
        <p:blipFill>
          <a:blip r:embed="rId3" cstate="print"/>
          <a:srcRect/>
          <a:stretch>
            <a:fillRect/>
          </a:stretch>
        </p:blipFill>
        <p:spPr bwMode="auto">
          <a:xfrm>
            <a:off x="1187450" y="3719513"/>
            <a:ext cx="3598863" cy="3138487"/>
          </a:xfrm>
          <a:prstGeom prst="rect">
            <a:avLst/>
          </a:prstGeom>
          <a:noFill/>
          <a:ln w="9525">
            <a:noFill/>
            <a:miter lim="800000"/>
            <a:headEnd/>
            <a:tailEnd/>
          </a:ln>
        </p:spPr>
      </p:pic>
      <p:pic>
        <p:nvPicPr>
          <p:cNvPr id="10" name="Picture 11" descr="C:\Documents and Settings\麻由\デスクトップ\卒論発表会\A2.PNG"/>
          <p:cNvPicPr>
            <a:picLocks noChangeAspect="1" noChangeArrowheads="1"/>
          </p:cNvPicPr>
          <p:nvPr/>
        </p:nvPicPr>
        <p:blipFill>
          <a:blip r:embed="rId4" cstate="print"/>
          <a:srcRect/>
          <a:stretch>
            <a:fillRect/>
          </a:stretch>
        </p:blipFill>
        <p:spPr bwMode="auto">
          <a:xfrm>
            <a:off x="1187450" y="3719513"/>
            <a:ext cx="3598863" cy="3138487"/>
          </a:xfrm>
          <a:prstGeom prst="rect">
            <a:avLst/>
          </a:prstGeom>
          <a:noFill/>
          <a:ln w="9525">
            <a:noFill/>
            <a:miter lim="800000"/>
            <a:headEnd/>
            <a:tailEnd/>
          </a:ln>
        </p:spPr>
      </p:pic>
      <p:pic>
        <p:nvPicPr>
          <p:cNvPr id="11" name="Picture 10" descr="C:\Documents and Settings\麻由\デスクトップ\卒論発表会\A3.PNG"/>
          <p:cNvPicPr>
            <a:picLocks noChangeArrowheads="1"/>
          </p:cNvPicPr>
          <p:nvPr/>
        </p:nvPicPr>
        <p:blipFill>
          <a:blip r:embed="rId5" cstate="print"/>
          <a:srcRect/>
          <a:stretch>
            <a:fillRect/>
          </a:stretch>
        </p:blipFill>
        <p:spPr bwMode="auto">
          <a:xfrm>
            <a:off x="1187450" y="3719513"/>
            <a:ext cx="3598863" cy="3138487"/>
          </a:xfrm>
          <a:prstGeom prst="rect">
            <a:avLst/>
          </a:prstGeom>
          <a:noFill/>
          <a:ln w="9525">
            <a:noFill/>
            <a:miter lim="800000"/>
            <a:headEnd/>
            <a:tailEnd/>
          </a:ln>
        </p:spPr>
      </p:pic>
      <p:pic>
        <p:nvPicPr>
          <p:cNvPr id="13" name="Picture 16" descr="C:\Documents and Settings\麻由\デスクトップ\卒論発表会\A4.PNG"/>
          <p:cNvPicPr>
            <a:picLocks noChangeAspect="1" noChangeArrowheads="1"/>
          </p:cNvPicPr>
          <p:nvPr/>
        </p:nvPicPr>
        <p:blipFill>
          <a:blip r:embed="rId6" cstate="print"/>
          <a:srcRect/>
          <a:stretch>
            <a:fillRect/>
          </a:stretch>
        </p:blipFill>
        <p:spPr bwMode="auto">
          <a:xfrm>
            <a:off x="1187450" y="3719513"/>
            <a:ext cx="3598863" cy="3138487"/>
          </a:xfrm>
          <a:prstGeom prst="rect">
            <a:avLst/>
          </a:prstGeom>
          <a:noFill/>
          <a:ln w="9525">
            <a:noFill/>
            <a:miter lim="800000"/>
            <a:headEnd/>
            <a:tailEnd/>
          </a:ln>
        </p:spPr>
      </p:pic>
      <p:pic>
        <p:nvPicPr>
          <p:cNvPr id="14" name="Picture 15" descr="C:\Documents and Settings\麻由\デスクトップ\卒論発表会\A5.PNG"/>
          <p:cNvPicPr>
            <a:picLocks noChangeArrowheads="1"/>
          </p:cNvPicPr>
          <p:nvPr/>
        </p:nvPicPr>
        <p:blipFill>
          <a:blip r:embed="rId7" cstate="print"/>
          <a:srcRect/>
          <a:stretch>
            <a:fillRect/>
          </a:stretch>
        </p:blipFill>
        <p:spPr bwMode="auto">
          <a:xfrm>
            <a:off x="1187450" y="3719513"/>
            <a:ext cx="3598863" cy="3138487"/>
          </a:xfrm>
          <a:prstGeom prst="rect">
            <a:avLst/>
          </a:prstGeom>
          <a:noFill/>
          <a:ln w="9525">
            <a:noFill/>
            <a:miter lim="800000"/>
            <a:headEnd/>
            <a:tailEnd/>
          </a:ln>
        </p:spPr>
      </p:pic>
      <p:pic>
        <p:nvPicPr>
          <p:cNvPr id="15" name="Picture 7" descr="C:\Documents and Settings\麻由\デスクトップ\卒論発表会\A6.PNG"/>
          <p:cNvPicPr>
            <a:picLocks noChangeArrowheads="1"/>
          </p:cNvPicPr>
          <p:nvPr/>
        </p:nvPicPr>
        <p:blipFill>
          <a:blip r:embed="rId8" cstate="print"/>
          <a:srcRect/>
          <a:stretch>
            <a:fillRect/>
          </a:stretch>
        </p:blipFill>
        <p:spPr bwMode="auto">
          <a:xfrm>
            <a:off x="1187450" y="3719513"/>
            <a:ext cx="3598863" cy="3138487"/>
          </a:xfrm>
          <a:prstGeom prst="rect">
            <a:avLst/>
          </a:prstGeom>
          <a:noFill/>
          <a:ln w="9525">
            <a:noFill/>
            <a:miter lim="800000"/>
            <a:headEnd/>
            <a:tailEnd/>
          </a:ln>
        </p:spPr>
      </p:pic>
      <p:pic>
        <p:nvPicPr>
          <p:cNvPr id="16" name="Picture 6" descr="C:\Documents and Settings\麻由\デスクトップ\卒論発表会\A7.PNG"/>
          <p:cNvPicPr>
            <a:picLocks noChangeAspect="1" noChangeArrowheads="1"/>
          </p:cNvPicPr>
          <p:nvPr/>
        </p:nvPicPr>
        <p:blipFill>
          <a:blip r:embed="rId9" cstate="print"/>
          <a:srcRect/>
          <a:stretch>
            <a:fillRect/>
          </a:stretch>
        </p:blipFill>
        <p:spPr bwMode="auto">
          <a:xfrm>
            <a:off x="1187450" y="3719513"/>
            <a:ext cx="3598863" cy="3138487"/>
          </a:xfrm>
          <a:prstGeom prst="rect">
            <a:avLst/>
          </a:prstGeom>
          <a:noFill/>
          <a:ln w="9525">
            <a:noFill/>
            <a:miter lim="800000"/>
            <a:headEnd/>
            <a:tailEnd/>
          </a:ln>
        </p:spPr>
      </p:pic>
      <p:pic>
        <p:nvPicPr>
          <p:cNvPr id="17" name="Picture 5" descr="C:\Documents and Settings\麻由\デスクトップ\卒論発表会\A0-A4.PNG"/>
          <p:cNvPicPr>
            <a:picLocks noChangeArrowheads="1"/>
          </p:cNvPicPr>
          <p:nvPr/>
        </p:nvPicPr>
        <p:blipFill>
          <a:blip r:embed="rId10" cstate="print"/>
          <a:srcRect/>
          <a:stretch>
            <a:fillRect/>
          </a:stretch>
        </p:blipFill>
        <p:spPr bwMode="auto">
          <a:xfrm>
            <a:off x="5219700" y="3719513"/>
            <a:ext cx="3598863" cy="3138487"/>
          </a:xfrm>
          <a:prstGeom prst="rect">
            <a:avLst/>
          </a:prstGeom>
          <a:noFill/>
          <a:ln w="9525">
            <a:noFill/>
            <a:miter lim="800000"/>
            <a:headEnd/>
            <a:tailEnd/>
          </a:ln>
        </p:spPr>
      </p:pic>
      <p:pic>
        <p:nvPicPr>
          <p:cNvPr id="18" name="Picture 6" descr="C:\Documents and Settings\麻由\デスクトップ\卒論発表会\A1-A5.PNG"/>
          <p:cNvPicPr>
            <a:picLocks noChangeArrowheads="1"/>
          </p:cNvPicPr>
          <p:nvPr/>
        </p:nvPicPr>
        <p:blipFill>
          <a:blip r:embed="rId11" cstate="print"/>
          <a:srcRect/>
          <a:stretch>
            <a:fillRect/>
          </a:stretch>
        </p:blipFill>
        <p:spPr bwMode="auto">
          <a:xfrm>
            <a:off x="5219700" y="3719513"/>
            <a:ext cx="3598863" cy="3138487"/>
          </a:xfrm>
          <a:prstGeom prst="rect">
            <a:avLst/>
          </a:prstGeom>
          <a:noFill/>
          <a:ln w="9525">
            <a:noFill/>
            <a:miter lim="800000"/>
            <a:headEnd/>
            <a:tailEnd/>
          </a:ln>
        </p:spPr>
      </p:pic>
      <p:pic>
        <p:nvPicPr>
          <p:cNvPr id="19" name="Picture 7" descr="C:\Documents and Settings\麻由\デスクトップ\卒論発表会\A2-A6.PNG"/>
          <p:cNvPicPr>
            <a:picLocks noChangeArrowheads="1"/>
          </p:cNvPicPr>
          <p:nvPr/>
        </p:nvPicPr>
        <p:blipFill>
          <a:blip r:embed="rId12" cstate="print"/>
          <a:srcRect/>
          <a:stretch>
            <a:fillRect/>
          </a:stretch>
        </p:blipFill>
        <p:spPr bwMode="auto">
          <a:xfrm>
            <a:off x="5219700" y="3719513"/>
            <a:ext cx="3598863" cy="3138487"/>
          </a:xfrm>
          <a:prstGeom prst="rect">
            <a:avLst/>
          </a:prstGeom>
          <a:noFill/>
          <a:ln w="9525">
            <a:noFill/>
            <a:miter lim="800000"/>
            <a:headEnd/>
            <a:tailEnd/>
          </a:ln>
        </p:spPr>
      </p:pic>
      <p:pic>
        <p:nvPicPr>
          <p:cNvPr id="20" name="Picture 8" descr="C:\Documents and Settings\麻由\デスクトップ\卒論発表会\A3-A7.PNG"/>
          <p:cNvPicPr>
            <a:picLocks noChangeArrowheads="1"/>
          </p:cNvPicPr>
          <p:nvPr/>
        </p:nvPicPr>
        <p:blipFill>
          <a:blip r:embed="rId13" cstate="print"/>
          <a:srcRect/>
          <a:stretch>
            <a:fillRect/>
          </a:stretch>
        </p:blipFill>
        <p:spPr bwMode="auto">
          <a:xfrm>
            <a:off x="5219700" y="3719513"/>
            <a:ext cx="3598863" cy="3138487"/>
          </a:xfrm>
          <a:prstGeom prst="rect">
            <a:avLst/>
          </a:prstGeom>
          <a:noFill/>
          <a:ln w="9525">
            <a:noFill/>
            <a:miter lim="800000"/>
            <a:headEnd/>
            <a:tailEnd/>
          </a:ln>
        </p:spPr>
      </p:pic>
      <p:pic>
        <p:nvPicPr>
          <p:cNvPr id="21" name="Picture 1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716016" y="1988840"/>
            <a:ext cx="4104456" cy="28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グループ化 224"/>
          <p:cNvGrpSpPr>
            <a:grpSpLocks/>
          </p:cNvGrpSpPr>
          <p:nvPr/>
        </p:nvGrpSpPr>
        <p:grpSpPr bwMode="auto">
          <a:xfrm>
            <a:off x="323528" y="1268760"/>
            <a:ext cx="4248472" cy="2605584"/>
            <a:chOff x="0" y="1988840"/>
            <a:chExt cx="9124950" cy="4293097"/>
          </a:xfrm>
        </p:grpSpPr>
        <p:pic>
          <p:nvPicPr>
            <p:cNvPr id="23"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1988840"/>
              <a:ext cx="9124950" cy="429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テキスト ボックス 196"/>
            <p:cNvSpPr txBox="1">
              <a:spLocks noChangeArrowheads="1"/>
            </p:cNvSpPr>
            <p:nvPr/>
          </p:nvSpPr>
          <p:spPr bwMode="auto">
            <a:xfrm>
              <a:off x="2267744" y="3140968"/>
              <a:ext cx="1541398" cy="39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sz="1000" dirty="0"/>
                <a:t>周波数</a:t>
              </a:r>
              <a:r>
                <a:rPr lang="en-US" altLang="ja-JP" sz="1000" dirty="0"/>
                <a:t>3</a:t>
              </a:r>
              <a:endParaRPr lang="ja-JP" altLang="en-US" sz="1000" dirty="0"/>
            </a:p>
          </p:txBody>
        </p:sp>
        <p:sp>
          <p:nvSpPr>
            <p:cNvPr id="25" name="テキスト ボックス 197"/>
            <p:cNvSpPr txBox="1">
              <a:spLocks noChangeArrowheads="1"/>
            </p:cNvSpPr>
            <p:nvPr/>
          </p:nvSpPr>
          <p:spPr bwMode="auto">
            <a:xfrm>
              <a:off x="2267744" y="3501008"/>
              <a:ext cx="1700113" cy="39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sz="1000" dirty="0"/>
                <a:t>周波数</a:t>
              </a:r>
              <a:r>
                <a:rPr lang="en-US" altLang="ja-JP" sz="1000" dirty="0"/>
                <a:t>9</a:t>
              </a:r>
              <a:endParaRPr lang="ja-JP" altLang="en-US" sz="1000" dirty="0"/>
            </a:p>
          </p:txBody>
        </p:sp>
        <p:sp>
          <p:nvSpPr>
            <p:cNvPr id="26" name="テキスト ボックス 198"/>
            <p:cNvSpPr txBox="1">
              <a:spLocks noChangeArrowheads="1"/>
            </p:cNvSpPr>
            <p:nvPr/>
          </p:nvSpPr>
          <p:spPr bwMode="auto">
            <a:xfrm>
              <a:off x="2339752" y="4581129"/>
              <a:ext cx="1628104" cy="39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sz="1000" dirty="0" smtClean="0"/>
                <a:t>周波数</a:t>
              </a:r>
              <a:r>
                <a:rPr lang="en-US" altLang="ja-JP" sz="1000" dirty="0" smtClean="0"/>
                <a:t>21</a:t>
              </a:r>
              <a:endParaRPr lang="ja-JP" altLang="en-US" sz="1000" dirty="0"/>
            </a:p>
          </p:txBody>
        </p:sp>
        <p:sp>
          <p:nvSpPr>
            <p:cNvPr id="27" name="テキスト ボックス 199"/>
            <p:cNvSpPr txBox="1">
              <a:spLocks noChangeArrowheads="1"/>
            </p:cNvSpPr>
            <p:nvPr/>
          </p:nvSpPr>
          <p:spPr bwMode="auto">
            <a:xfrm>
              <a:off x="2267744" y="4149081"/>
              <a:ext cx="1858827" cy="39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sz="1000" dirty="0"/>
                <a:t>周波数</a:t>
              </a:r>
              <a:r>
                <a:rPr lang="en-US" altLang="ja-JP" sz="1000" dirty="0"/>
                <a:t>15</a:t>
              </a:r>
              <a:endParaRPr lang="ja-JP" altLang="en-US" sz="1000" dirty="0"/>
            </a:p>
          </p:txBody>
        </p:sp>
        <p:cxnSp>
          <p:nvCxnSpPr>
            <p:cNvPr id="28" name="曲線コネクタ 27"/>
            <p:cNvCxnSpPr>
              <a:endCxn id="24" idx="1"/>
            </p:cNvCxnSpPr>
            <p:nvPr/>
          </p:nvCxnSpPr>
          <p:spPr>
            <a:xfrm>
              <a:off x="1476372" y="3068464"/>
              <a:ext cx="791372" cy="267624"/>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図形 181"/>
            <p:cNvCxnSpPr>
              <a:endCxn id="25" idx="1"/>
            </p:cNvCxnSpPr>
            <p:nvPr/>
          </p:nvCxnSpPr>
          <p:spPr>
            <a:xfrm rot="5400000" flipH="1" flipV="1">
              <a:off x="1393632" y="3778871"/>
              <a:ext cx="956853" cy="791372"/>
            </a:xfrm>
            <a:prstGeom prst="curvedConnector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図形 184"/>
            <p:cNvCxnSpPr/>
            <p:nvPr/>
          </p:nvCxnSpPr>
          <p:spPr>
            <a:xfrm rot="5400000" flipH="1" flipV="1">
              <a:off x="1488228" y="4809406"/>
              <a:ext cx="911331" cy="792162"/>
            </a:xfrm>
            <a:prstGeom prst="curvedConnector2">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図形 192"/>
            <p:cNvCxnSpPr/>
            <p:nvPr/>
          </p:nvCxnSpPr>
          <p:spPr>
            <a:xfrm rot="5400000" flipH="1" flipV="1">
              <a:off x="1273106" y="4521241"/>
              <a:ext cx="1198702" cy="792163"/>
            </a:xfrm>
            <a:prstGeom prst="curved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323528" y="764704"/>
            <a:ext cx="4788024" cy="276999"/>
          </a:xfrm>
          <a:prstGeom prst="rect">
            <a:avLst/>
          </a:prstGeom>
          <a:noFill/>
        </p:spPr>
        <p:txBody>
          <a:bodyPr wrap="square" rtlCol="0">
            <a:spAutoFit/>
          </a:bodyPr>
          <a:lstStyle/>
          <a:p>
            <a:r>
              <a:rPr lang="ja-JP" altLang="en-US" sz="1200" dirty="0" smtClean="0"/>
              <a:t>ある１日のデータの短時間離散フーリエ変換（３周期）</a:t>
            </a:r>
            <a:endParaRPr kumimoji="1" lang="en-US" altLang="ja-JP"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1000"/>
                                        <p:tgtEl>
                                          <p:spTgt spid="8"/>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1000"/>
                                        <p:tgtEl>
                                          <p:spTgt spid="9"/>
                                        </p:tgtEl>
                                      </p:cBhvr>
                                    </p:animEffect>
                                  </p:child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out)">
                                      <p:cBhvr>
                                        <p:cTn id="15" dur="1000"/>
                                        <p:tgtEl>
                                          <p:spTgt spid="10"/>
                                        </p:tgtEl>
                                      </p:cBhvr>
                                    </p:animEffect>
                                  </p:childTnLst>
                                </p:cTn>
                              </p:par>
                            </p:childTnLst>
                          </p:cTn>
                        </p:par>
                        <p:par>
                          <p:cTn id="16" fill="hold">
                            <p:stCondLst>
                              <p:cond delay="3000"/>
                            </p:stCondLst>
                            <p:childTnLst>
                              <p:par>
                                <p:cTn id="17" presetID="4"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1000"/>
                                        <p:tgtEl>
                                          <p:spTgt spid="11"/>
                                        </p:tgtEl>
                                      </p:cBhvr>
                                    </p:animEffect>
                                  </p:child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out)">
                                      <p:cBhvr>
                                        <p:cTn id="23" dur="1000"/>
                                        <p:tgtEl>
                                          <p:spTgt spid="13"/>
                                        </p:tgtEl>
                                      </p:cBhvr>
                                    </p:animEffect>
                                  </p:childTnLst>
                                </p:cTn>
                              </p:par>
                            </p:childTnLst>
                          </p:cTn>
                        </p:par>
                        <p:par>
                          <p:cTn id="24" fill="hold">
                            <p:stCondLst>
                              <p:cond delay="5000"/>
                            </p:stCondLst>
                            <p:childTnLst>
                              <p:par>
                                <p:cTn id="25" presetID="4" presetClass="entr" presetSubtype="3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1000"/>
                                        <p:tgtEl>
                                          <p:spTgt spid="14"/>
                                        </p:tgtEl>
                                      </p:cBhvr>
                                    </p:animEffect>
                                  </p:childTnLst>
                                </p:cTn>
                              </p:par>
                            </p:childTnLst>
                          </p:cTn>
                        </p:par>
                        <p:par>
                          <p:cTn id="28" fill="hold">
                            <p:stCondLst>
                              <p:cond delay="6000"/>
                            </p:stCondLst>
                            <p:childTnLst>
                              <p:par>
                                <p:cTn id="29" presetID="4" presetClass="entr" presetSubtype="3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out)">
                                      <p:cBhvr>
                                        <p:cTn id="31" dur="1000"/>
                                        <p:tgtEl>
                                          <p:spTgt spid="15"/>
                                        </p:tgtEl>
                                      </p:cBhvr>
                                    </p:animEffect>
                                  </p:childTnLst>
                                </p:cTn>
                              </p:par>
                            </p:childTnLst>
                          </p:cTn>
                        </p:par>
                        <p:par>
                          <p:cTn id="32" fill="hold">
                            <p:stCondLst>
                              <p:cond delay="7000"/>
                            </p:stCondLst>
                            <p:childTnLst>
                              <p:par>
                                <p:cTn id="33" presetID="4" presetClass="entr" presetSubtype="3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ou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out)">
                                      <p:cBhvr>
                                        <p:cTn id="40" dur="2000"/>
                                        <p:tgtEl>
                                          <p:spTgt spid="17"/>
                                        </p:tgtEl>
                                      </p:cBhvr>
                                    </p:animEffect>
                                  </p:childTnLst>
                                </p:cTn>
                              </p:par>
                            </p:childTnLst>
                          </p:cTn>
                        </p:par>
                        <p:par>
                          <p:cTn id="41" fill="hold">
                            <p:stCondLst>
                              <p:cond delay="2000"/>
                            </p:stCondLst>
                            <p:childTnLst>
                              <p:par>
                                <p:cTn id="42" presetID="4"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ox(in)">
                                      <p:cBhvr>
                                        <p:cTn id="44" dur="2000"/>
                                        <p:tgtEl>
                                          <p:spTgt spid="18"/>
                                        </p:tgtEl>
                                      </p:cBhvr>
                                    </p:animEffect>
                                  </p:childTnLst>
                                </p:cTn>
                              </p:par>
                            </p:childTnLst>
                          </p:cTn>
                        </p:par>
                        <p:par>
                          <p:cTn id="45" fill="hold">
                            <p:stCondLst>
                              <p:cond delay="4000"/>
                            </p:stCondLst>
                            <p:childTnLst>
                              <p:par>
                                <p:cTn id="46" presetID="4" presetClass="entr" presetSubtype="32"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out)">
                                      <p:cBhvr>
                                        <p:cTn id="48" dur="2000"/>
                                        <p:tgtEl>
                                          <p:spTgt spid="19"/>
                                        </p:tgtEl>
                                      </p:cBhvr>
                                    </p:animEffect>
                                  </p:childTnLst>
                                </p:cTn>
                              </p:par>
                            </p:childTnLst>
                          </p:cTn>
                        </p:par>
                        <p:par>
                          <p:cTn id="49" fill="hold">
                            <p:stCondLst>
                              <p:cond delay="6000"/>
                            </p:stCondLst>
                            <p:childTnLst>
                              <p:par>
                                <p:cTn id="50" presetID="4" presetClass="entr" presetSubtype="32"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out)">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dirty="0"/>
          </a:p>
        </p:txBody>
      </p:sp>
      <p:sp>
        <p:nvSpPr>
          <p:cNvPr id="4" name="コンテンツ プレースホルダ 2"/>
          <p:cNvSpPr txBox="1">
            <a:spLocks/>
          </p:cNvSpPr>
          <p:nvPr/>
        </p:nvSpPr>
        <p:spPr>
          <a:xfrm>
            <a:off x="251520" y="1844824"/>
            <a:ext cx="4536504" cy="2016224"/>
          </a:xfrm>
          <a:prstGeom prst="rect">
            <a:avLst/>
          </a:prstGeom>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400" b="1" i="0" u="none" strike="noStrike" kern="1200" cap="none" spc="0" normalizeH="0" baseline="0" noProof="0" dirty="0" smtClean="0">
                <a:ln>
                  <a:noFill/>
                </a:ln>
                <a:solidFill>
                  <a:schemeClr val="tx1"/>
                </a:solidFill>
                <a:effectLst/>
                <a:uLnTx/>
                <a:uFillTx/>
                <a:latin typeface="+mn-lt"/>
                <a:ea typeface="+mn-ea"/>
                <a:cs typeface="+mn-cs"/>
              </a:rPr>
              <a:t>なし</a:t>
            </a:r>
            <a:endParaRPr kumimoji="1" lang="en-US" altLang="ja-JP"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→８つのビーム</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→雑音除去：１次～多項式近似、</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高周波カット</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移動平均</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→ベースラインの安定化：多項式近似</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9"/>
          <p:cNvPicPr>
            <a:picLocks noChangeAspect="1" noChangeArrowheads="1"/>
          </p:cNvPicPr>
          <p:nvPr/>
        </p:nvPicPr>
        <p:blipFill>
          <a:blip r:embed="rId2" cstate="print"/>
          <a:srcRect/>
          <a:stretch>
            <a:fillRect/>
          </a:stretch>
        </p:blipFill>
        <p:spPr bwMode="auto">
          <a:xfrm>
            <a:off x="1115616" y="5661248"/>
            <a:ext cx="3504381" cy="7395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麻由\デスクトップ\TeX\nasu.jpg"/>
          <p:cNvPicPr>
            <a:picLocks noChangeAspect="1" noChangeArrowheads="1"/>
          </p:cNvPicPr>
          <p:nvPr/>
        </p:nvPicPr>
        <p:blipFill>
          <a:blip r:embed="rId3" cstate="print"/>
          <a:srcRect/>
          <a:stretch>
            <a:fillRect/>
          </a:stretch>
        </p:blipFill>
        <p:spPr bwMode="auto">
          <a:xfrm>
            <a:off x="5580112" y="2780928"/>
            <a:ext cx="2889038" cy="3851547"/>
          </a:xfrm>
          <a:prstGeom prst="rect">
            <a:avLst/>
          </a:prstGeom>
          <a:noFill/>
          <a:ln w="9525">
            <a:noFill/>
            <a:miter lim="800000"/>
            <a:headEnd/>
            <a:tailEnd/>
          </a:ln>
        </p:spPr>
      </p:pic>
      <p:sp>
        <p:nvSpPr>
          <p:cNvPr id="4098" name="タイトル 1"/>
          <p:cNvSpPr>
            <a:spLocks noGrp="1"/>
          </p:cNvSpPr>
          <p:nvPr>
            <p:ph type="title"/>
          </p:nvPr>
        </p:nvSpPr>
        <p:spPr>
          <a:xfrm>
            <a:off x="457200" y="274638"/>
            <a:ext cx="7467600" cy="562074"/>
          </a:xfrm>
        </p:spPr>
        <p:txBody>
          <a:bodyPr>
            <a:normAutofit/>
          </a:bodyPr>
          <a:lstStyle/>
          <a:p>
            <a:pPr>
              <a:defRPr/>
            </a:pPr>
            <a:r>
              <a:rPr lang="ja-JP" altLang="en-US" dirty="0" smtClean="0">
                <a:solidFill>
                  <a:schemeClr val="tx2">
                    <a:satMod val="130000"/>
                  </a:schemeClr>
                </a:solidFill>
              </a:rPr>
              <a:t>背景</a:t>
            </a:r>
          </a:p>
        </p:txBody>
      </p:sp>
      <p:sp>
        <p:nvSpPr>
          <p:cNvPr id="18" name="コンテンツ プレースホルダ 2"/>
          <p:cNvSpPr txBox="1">
            <a:spLocks/>
          </p:cNvSpPr>
          <p:nvPr/>
        </p:nvSpPr>
        <p:spPr>
          <a:xfrm>
            <a:off x="179512" y="1268760"/>
            <a:ext cx="5472608" cy="5400600"/>
          </a:xfrm>
          <a:prstGeom prst="rect">
            <a:avLst/>
          </a:prstGeom>
        </p:spPr>
        <p:txBody>
          <a:bodyPr>
            <a:normAutofit/>
          </a:bodyPr>
          <a:lstStyle/>
          <a:p>
            <a:pPr marL="365760" lvl="0" indent="-283464">
              <a:spcBef>
                <a:spcPts val="600"/>
              </a:spcBef>
              <a:buClr>
                <a:schemeClr val="accent1"/>
              </a:buClr>
              <a:buSzPct val="80000"/>
              <a:defRPr/>
            </a:pPr>
            <a:r>
              <a:rPr lang="ja-JP" altLang="en-US" sz="2400" dirty="0" smtClean="0"/>
              <a:t>・電波による天体</a:t>
            </a:r>
            <a:r>
              <a:rPr lang="ja-JP" altLang="en-US" sz="2400" dirty="0" smtClean="0"/>
              <a:t>観測</a:t>
            </a:r>
            <a:endParaRPr lang="en-US" altLang="ja-JP" sz="2400" dirty="0" smtClean="0"/>
          </a:p>
          <a:p>
            <a:pPr marL="365760" lvl="0" indent="-283464">
              <a:spcBef>
                <a:spcPts val="600"/>
              </a:spcBef>
              <a:buClr>
                <a:schemeClr val="accent1"/>
              </a:buClr>
              <a:buSzPct val="80000"/>
              <a:defRPr/>
            </a:pPr>
            <a:endParaRPr lang="en-US" altLang="ja-JP" sz="2000" dirty="0" smtClean="0"/>
          </a:p>
          <a:p>
            <a:pPr marL="365760" lvl="0" indent="-283464">
              <a:spcBef>
                <a:spcPts val="600"/>
              </a:spcBef>
              <a:buClr>
                <a:schemeClr val="accent1"/>
              </a:buClr>
              <a:buSzPct val="80000"/>
              <a:defRPr/>
            </a:pPr>
            <a:r>
              <a:rPr lang="ja-JP" altLang="en-US" sz="2400" dirty="0" smtClean="0"/>
              <a:t>・早稲田大学那須観測所</a:t>
            </a:r>
            <a:endParaRPr lang="en-US" altLang="ja-JP" sz="2400" dirty="0" smtClean="0"/>
          </a:p>
          <a:p>
            <a:pPr marL="365760" lvl="0" indent="-283464">
              <a:spcBef>
                <a:spcPts val="600"/>
              </a:spcBef>
              <a:buClr>
                <a:schemeClr val="accent1"/>
              </a:buClr>
              <a:buSzPct val="80000"/>
              <a:defRPr/>
            </a:pPr>
            <a:r>
              <a:rPr lang="ja-JP" altLang="en-US" sz="2000" dirty="0" smtClean="0"/>
              <a:t>目的：広域観測を利用しトランジェントや変動性電波源を発見する</a:t>
            </a:r>
            <a:endParaRPr lang="en-US" altLang="ja-JP" sz="2000" dirty="0" smtClean="0"/>
          </a:p>
          <a:p>
            <a:pPr marL="365760" lvl="0" indent="-283464">
              <a:spcBef>
                <a:spcPts val="600"/>
              </a:spcBef>
              <a:buClr>
                <a:schemeClr val="accent1"/>
              </a:buClr>
              <a:buSzPct val="80000"/>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電波望遠鏡：干渉型</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×8</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基</a:t>
            </a:r>
            <a:r>
              <a:rPr lang="ja-JP" altLang="en-US" sz="2000" noProof="0" dirty="0" smtClean="0"/>
              <a:t>、</a:t>
            </a:r>
            <a:r>
              <a:rPr lang="ja-JP" altLang="en-US" sz="2000" dirty="0" smtClean="0"/>
              <a:t>（単一型</a:t>
            </a:r>
            <a:r>
              <a:rPr lang="en-US" altLang="ja-JP" sz="2000" dirty="0" smtClean="0"/>
              <a:t>×</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基）</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観測周波数：</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 1420 ± 10MHz</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観測領域：赤緯</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32°&lt; </a:t>
            </a:r>
            <a:r>
              <a:rPr kumimoji="1" lang="el-GR" altLang="ja-JP" sz="2000" b="0" i="0" u="none" strike="noStrike" kern="1200" cap="none" spc="0" normalizeH="0" baseline="0" noProof="0" dirty="0" smtClean="0">
                <a:ln>
                  <a:noFill/>
                </a:ln>
                <a:solidFill>
                  <a:schemeClr val="tx1"/>
                </a:solidFill>
                <a:effectLst/>
                <a:uLnTx/>
                <a:uFillTx/>
                <a:latin typeface="+mn-lt"/>
                <a:ea typeface="+mn-ea"/>
                <a:cs typeface="+mn-cs"/>
              </a:rPr>
              <a:t>δ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&lt;</a:t>
            </a:r>
            <a:r>
              <a:rPr kumimoji="1" lang="el-GR" altLang="ja-JP" sz="20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42 °</a:t>
            </a:r>
            <a:r>
              <a:rPr lang="ja-JP" altLang="en-US" sz="2000" dirty="0" err="1" smtClean="0"/>
              <a:t>、</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赤経</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0 h&lt; R.A. &lt;24 h</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観測方式：</a:t>
            </a:r>
            <a:r>
              <a:rPr kumimoji="1" lang="en-US" altLang="zh-TW" sz="2000" b="0" i="0" u="none" strike="noStrike" kern="1200" cap="none" spc="0" normalizeH="0" baseline="0" noProof="0" dirty="0" smtClean="0">
                <a:ln>
                  <a:noFill/>
                </a:ln>
                <a:solidFill>
                  <a:schemeClr val="tx1"/>
                </a:solidFill>
                <a:effectLst/>
                <a:uLnTx/>
                <a:uFillTx/>
                <a:latin typeface="+mn-lt"/>
                <a:ea typeface="+mn-ea"/>
                <a:cs typeface="微軟正黑體"/>
              </a:rPr>
              <a:t>2</a:t>
            </a:r>
            <a:r>
              <a:rPr kumimoji="1" lang="ja-JP" altLang="en-US" sz="2000" b="0" i="0" u="none" strike="noStrike" kern="1200" cap="none" spc="0" normalizeH="0" baseline="0" noProof="0" dirty="0" smtClean="0">
                <a:ln>
                  <a:noFill/>
                </a:ln>
                <a:solidFill>
                  <a:schemeClr val="tx1"/>
                </a:solidFill>
                <a:effectLst/>
                <a:uLnTx/>
                <a:uFillTx/>
                <a:latin typeface="+mn-lt"/>
                <a:ea typeface="微軟正黑體"/>
                <a:cs typeface="微軟正黑體"/>
              </a:rPr>
              <a:t>素子合成観測</a:t>
            </a:r>
            <a:endParaRPr lang="en-US" altLang="ja-JP" sz="20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r>
              <a:rPr kumimoji="1" lang="en-US" altLang="zh-TW" sz="2000" b="0" i="0" u="none" strike="noStrike" kern="1200" cap="none" spc="0" normalizeH="0" baseline="0" noProof="0" dirty="0" smtClean="0">
                <a:ln>
                  <a:noFill/>
                </a:ln>
                <a:solidFill>
                  <a:schemeClr val="tx1"/>
                </a:solidFill>
                <a:effectLst/>
                <a:uLnTx/>
                <a:uFillTx/>
                <a:latin typeface="+mn-lt"/>
                <a:ea typeface="+mn-ea"/>
                <a:cs typeface="微軟正黑體"/>
              </a:rPr>
              <a:t>	</a:t>
            </a:r>
            <a:r>
              <a:rPr lang="en-US" altLang="zh-TW" sz="2000" dirty="0" smtClean="0">
                <a:cs typeface="微軟正黑體"/>
              </a:rPr>
              <a:t>	</a:t>
            </a:r>
            <a:r>
              <a:rPr lang="ja-JP" altLang="en-US" sz="2000" dirty="0" smtClean="0">
                <a:cs typeface="微軟正黑體"/>
              </a:rPr>
              <a:t>　　</a:t>
            </a:r>
            <a:r>
              <a:rPr kumimoji="1" lang="en-US" altLang="zh-TW" sz="2000" b="0" i="0" u="none" strike="noStrike" kern="1200" cap="none" spc="0" normalizeH="0" baseline="0" noProof="0" dirty="0" smtClean="0">
                <a:ln>
                  <a:noFill/>
                </a:ln>
                <a:solidFill>
                  <a:schemeClr val="tx1"/>
                </a:solidFill>
                <a:effectLst/>
                <a:uLnTx/>
                <a:uFillTx/>
                <a:latin typeface="+mn-lt"/>
                <a:ea typeface="+mn-ea"/>
                <a:cs typeface="微軟正黑體"/>
              </a:rPr>
              <a:t>8</a:t>
            </a:r>
            <a:r>
              <a:rPr kumimoji="1" lang="ja-JP" altLang="en-US" sz="2000" b="0" i="0" u="none" strike="noStrike" kern="1200" cap="none" spc="0" normalizeH="0" baseline="0" noProof="0" dirty="0" smtClean="0">
                <a:ln>
                  <a:noFill/>
                </a:ln>
                <a:solidFill>
                  <a:schemeClr val="tx1"/>
                </a:solidFill>
                <a:effectLst/>
                <a:uLnTx/>
                <a:uFillTx/>
                <a:latin typeface="+mn-lt"/>
                <a:ea typeface="微軟正黑體"/>
                <a:cs typeface="微軟正黑體"/>
              </a:rPr>
              <a:t>素子</a:t>
            </a:r>
            <a:r>
              <a:rPr lang="ja-JP" altLang="en-US" sz="2000" dirty="0" smtClean="0">
                <a:ea typeface="微軟正黑體"/>
                <a:cs typeface="微軟正黑體"/>
              </a:rPr>
              <a:t>合成観測が可能に！</a:t>
            </a:r>
            <a:endParaRPr kumimoji="1" lang="en-US" altLang="ja-JP" sz="2000" b="0" i="0" u="none" strike="noStrike" kern="1200" cap="none" spc="0" normalizeH="0" baseline="0" noProof="0" dirty="0" smtClean="0">
              <a:ln>
                <a:noFill/>
              </a:ln>
              <a:solidFill>
                <a:schemeClr val="tx1"/>
              </a:solidFill>
              <a:effectLst/>
              <a:uLnTx/>
              <a:uFillTx/>
              <a:latin typeface="+mn-lt"/>
              <a:ea typeface="微軟正黑體"/>
              <a:cs typeface="微軟正黑體"/>
            </a:endParaRPr>
          </a:p>
        </p:txBody>
      </p:sp>
      <p:pic>
        <p:nvPicPr>
          <p:cNvPr id="5" name="Picture 6"/>
          <p:cNvPicPr>
            <a:picLocks noGrp="1" noChangeAspect="1" noChangeArrowheads="1"/>
          </p:cNvPicPr>
          <p:nvPr>
            <p:ph sz="half" idx="4294967295"/>
          </p:nvPr>
        </p:nvPicPr>
        <p:blipFill>
          <a:blip r:embed="rId4" cstate="print"/>
          <a:srcRect/>
          <a:stretch>
            <a:fillRect/>
          </a:stretch>
        </p:blipFill>
        <p:spPr>
          <a:xfrm>
            <a:off x="5508104" y="188640"/>
            <a:ext cx="3240088" cy="25352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98080" cy="504056"/>
          </a:xfrm>
        </p:spPr>
        <p:txBody>
          <a:bodyPr>
            <a:noAutofit/>
          </a:bodyPr>
          <a:lstStyle/>
          <a:p>
            <a:r>
              <a:rPr kumimoji="1" lang="ja-JP" altLang="en-US" dirty="0" smtClean="0"/>
              <a:t>観測</a:t>
            </a:r>
            <a:endParaRPr kumimoji="1" lang="ja-JP" altLang="en-US" dirty="0"/>
          </a:p>
        </p:txBody>
      </p:sp>
      <p:sp>
        <p:nvSpPr>
          <p:cNvPr id="8" name="コンテンツ プレースホルダ 2"/>
          <p:cNvSpPr txBox="1">
            <a:spLocks/>
          </p:cNvSpPr>
          <p:nvPr/>
        </p:nvSpPr>
        <p:spPr>
          <a:xfrm>
            <a:off x="251520" y="4581128"/>
            <a:ext cx="2232248" cy="432048"/>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1" lang="en-US" altLang="zh-TW" sz="2000" b="1" i="0" u="none" strike="noStrike" kern="1200" cap="none" spc="0" normalizeH="0" baseline="0" noProof="0" dirty="0" smtClean="0">
                <a:ln>
                  <a:noFill/>
                </a:ln>
                <a:solidFill>
                  <a:schemeClr val="tx1"/>
                </a:solidFill>
                <a:effectLst/>
                <a:uLnTx/>
                <a:uFillTx/>
                <a:latin typeface="+mn-lt"/>
                <a:ea typeface="+mn-ea"/>
                <a:cs typeface="微軟正黑體"/>
              </a:rPr>
              <a:t>8</a:t>
            </a:r>
            <a:r>
              <a:rPr lang="ja-JP" altLang="en-US" sz="2000" b="1" dirty="0" smtClean="0">
                <a:cs typeface="微軟正黑體"/>
              </a:rPr>
              <a:t>素子合成観測</a:t>
            </a:r>
            <a:endParaRPr kumimoji="1" lang="en-US" altLang="ja-JP" sz="2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179512" y="1052735"/>
            <a:ext cx="5688632" cy="3451989"/>
          </a:xfrm>
          <a:prstGeom prst="rect">
            <a:avLst/>
          </a:prstGeom>
          <a:noFill/>
          <a:ln w="9525">
            <a:noFill/>
            <a:miter lim="800000"/>
            <a:headEnd/>
            <a:tailEnd/>
          </a:ln>
        </p:spPr>
      </p:pic>
      <p:sp>
        <p:nvSpPr>
          <p:cNvPr id="9" name="テキスト ボックス 8"/>
          <p:cNvSpPr txBox="1"/>
          <p:nvPr/>
        </p:nvSpPr>
        <p:spPr>
          <a:xfrm>
            <a:off x="179512" y="764704"/>
            <a:ext cx="723275" cy="307777"/>
          </a:xfrm>
          <a:prstGeom prst="rect">
            <a:avLst/>
          </a:prstGeom>
          <a:noFill/>
        </p:spPr>
        <p:txBody>
          <a:bodyPr wrap="none" rtlCol="0">
            <a:spAutoFit/>
          </a:bodyPr>
          <a:lstStyle/>
          <a:p>
            <a:r>
              <a:rPr lang="ja-JP" altLang="en-US" sz="1400" dirty="0" smtClean="0"/>
              <a:t>概要図</a:t>
            </a:r>
            <a:endParaRPr kumimoji="1" lang="ja-JP" altLang="en-US" sz="1400" dirty="0"/>
          </a:p>
        </p:txBody>
      </p:sp>
      <p:pic>
        <p:nvPicPr>
          <p:cNvPr id="3" name="Picture 2"/>
          <p:cNvPicPr>
            <a:picLocks noChangeAspect="1" noChangeArrowheads="1"/>
          </p:cNvPicPr>
          <p:nvPr/>
        </p:nvPicPr>
        <p:blipFill>
          <a:blip r:embed="rId4" cstate="print"/>
          <a:srcRect/>
          <a:stretch>
            <a:fillRect/>
          </a:stretch>
        </p:blipFill>
        <p:spPr bwMode="auto">
          <a:xfrm>
            <a:off x="395536" y="5013176"/>
            <a:ext cx="6648450" cy="159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kumimoji="1" lang="ja-JP" altLang="en-US" dirty="0" smtClean="0"/>
              <a:t>研究目的</a:t>
            </a:r>
            <a:endParaRPr kumimoji="1" lang="ja-JP" altLang="en-US" dirty="0"/>
          </a:p>
        </p:txBody>
      </p:sp>
      <p:sp>
        <p:nvSpPr>
          <p:cNvPr id="3" name="コンテンツ プレースホルダ 2"/>
          <p:cNvSpPr>
            <a:spLocks noGrp="1"/>
          </p:cNvSpPr>
          <p:nvPr>
            <p:ph sz="quarter" idx="1"/>
          </p:nvPr>
        </p:nvSpPr>
        <p:spPr>
          <a:xfrm>
            <a:off x="467544" y="908720"/>
            <a:ext cx="7467600" cy="4873752"/>
          </a:xfrm>
        </p:spPr>
        <p:txBody>
          <a:bodyPr/>
          <a:lstStyle/>
          <a:p>
            <a:r>
              <a:rPr lang="ja-JP" altLang="en-US" dirty="0" smtClean="0">
                <a:solidFill>
                  <a:schemeClr val="tx2">
                    <a:satMod val="130000"/>
                  </a:schemeClr>
                </a:solidFill>
              </a:rPr>
              <a:t>８素子合成観測の足がかりとして・・・</a:t>
            </a:r>
            <a:endParaRPr lang="en-US" altLang="ja-JP" dirty="0" smtClean="0">
              <a:solidFill>
                <a:schemeClr val="tx2">
                  <a:satMod val="130000"/>
                </a:schemeClr>
              </a:solidFill>
            </a:endParaRPr>
          </a:p>
          <a:p>
            <a:endParaRPr lang="en-US" altLang="ja-JP" dirty="0" smtClean="0">
              <a:solidFill>
                <a:schemeClr val="tx2">
                  <a:satMod val="130000"/>
                </a:schemeClr>
              </a:solidFill>
            </a:endParaRPr>
          </a:p>
          <a:p>
            <a:pPr lvl="1"/>
            <a:r>
              <a:rPr lang="ja-JP" altLang="en-US" dirty="0" smtClean="0">
                <a:solidFill>
                  <a:schemeClr val="tx2">
                    <a:satMod val="130000"/>
                  </a:schemeClr>
                </a:solidFill>
              </a:rPr>
              <a:t>８素子合成観測における観測モードの検証</a:t>
            </a:r>
            <a:endParaRPr lang="en-US" altLang="ja-JP" dirty="0" smtClean="0">
              <a:solidFill>
                <a:schemeClr val="tx2">
                  <a:satMod val="130000"/>
                </a:schemeClr>
              </a:solidFill>
            </a:endParaRPr>
          </a:p>
          <a:p>
            <a:pPr lvl="1">
              <a:buNone/>
            </a:pPr>
            <a:r>
              <a:rPr lang="ja-JP" altLang="en-US" dirty="0" smtClean="0">
                <a:solidFill>
                  <a:schemeClr val="tx2">
                    <a:satMod val="130000"/>
                  </a:schemeClr>
                </a:solidFill>
              </a:rPr>
              <a:t>→</a:t>
            </a:r>
            <a:r>
              <a:rPr lang="en-US" altLang="ja-JP" dirty="0" smtClean="0">
                <a:solidFill>
                  <a:schemeClr val="tx2">
                    <a:satMod val="130000"/>
                  </a:schemeClr>
                </a:solidFill>
              </a:rPr>
              <a:t>D/C</a:t>
            </a:r>
            <a:r>
              <a:rPr lang="ja-JP" altLang="en-US" dirty="0" smtClean="0">
                <a:solidFill>
                  <a:schemeClr val="tx2">
                    <a:satMod val="130000"/>
                  </a:schemeClr>
                </a:solidFill>
              </a:rPr>
              <a:t>オフセット除去モード</a:t>
            </a:r>
          </a:p>
          <a:p>
            <a:pPr lvl="1">
              <a:buNone/>
            </a:pPr>
            <a:r>
              <a:rPr lang="ja-JP" altLang="en-US" dirty="0" smtClean="0">
                <a:solidFill>
                  <a:schemeClr val="tx2">
                    <a:satMod val="130000"/>
                  </a:schemeClr>
                </a:solidFill>
              </a:rPr>
              <a:t>→空間</a:t>
            </a:r>
            <a:r>
              <a:rPr lang="en-US" altLang="ja-JP" dirty="0" smtClean="0">
                <a:solidFill>
                  <a:schemeClr val="tx2">
                    <a:satMod val="130000"/>
                  </a:schemeClr>
                </a:solidFill>
              </a:rPr>
              <a:t>FFT</a:t>
            </a:r>
            <a:r>
              <a:rPr lang="ja-JP" altLang="en-US" dirty="0" smtClean="0">
                <a:solidFill>
                  <a:schemeClr val="tx2">
                    <a:satMod val="130000"/>
                  </a:schemeClr>
                </a:solidFill>
              </a:rPr>
              <a:t>差分モード</a:t>
            </a:r>
            <a:endParaRPr lang="en-US" altLang="ja-JP" dirty="0" smtClean="0">
              <a:solidFill>
                <a:schemeClr val="tx2">
                  <a:satMod val="130000"/>
                </a:schemeClr>
              </a:solidFill>
            </a:endParaRPr>
          </a:p>
          <a:p>
            <a:pPr lvl="1">
              <a:buNone/>
            </a:pPr>
            <a:endParaRPr lang="en-US" altLang="ja-JP" dirty="0" smtClean="0">
              <a:solidFill>
                <a:schemeClr val="tx2">
                  <a:satMod val="130000"/>
                </a:schemeClr>
              </a:solidFill>
            </a:endParaRPr>
          </a:p>
          <a:p>
            <a:pPr lvl="1"/>
            <a:r>
              <a:rPr lang="ja-JP" altLang="en-US" dirty="0" smtClean="0">
                <a:solidFill>
                  <a:schemeClr val="tx2">
                    <a:satMod val="130000"/>
                  </a:schemeClr>
                </a:solidFill>
              </a:rPr>
              <a:t>８素子合成観測における解析方法の構築</a:t>
            </a:r>
            <a:endParaRPr lang="ja-JP" altLang="en-US" dirty="0" smtClean="0"/>
          </a:p>
        </p:txBody>
      </p:sp>
      <p:pic>
        <p:nvPicPr>
          <p:cNvPr id="1026" name="Picture 2"/>
          <p:cNvPicPr>
            <a:picLocks noChangeAspect="1" noChangeArrowheads="1"/>
          </p:cNvPicPr>
          <p:nvPr/>
        </p:nvPicPr>
        <p:blipFill>
          <a:blip r:embed="rId3" cstate="print"/>
          <a:srcRect/>
          <a:stretch>
            <a:fillRect/>
          </a:stretch>
        </p:blipFill>
        <p:spPr bwMode="auto">
          <a:xfrm>
            <a:off x="1835696" y="4077072"/>
            <a:ext cx="498157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lang="ja-JP" altLang="en-US" dirty="0" smtClean="0"/>
              <a:t>観測モード</a:t>
            </a:r>
            <a:endParaRPr kumimoji="1" lang="ja-JP" altLang="en-US" dirty="0"/>
          </a:p>
        </p:txBody>
      </p:sp>
      <p:sp>
        <p:nvSpPr>
          <p:cNvPr id="9" name="コンテンツ プレースホルダ 2"/>
          <p:cNvSpPr>
            <a:spLocks noGrp="1"/>
          </p:cNvSpPr>
          <p:nvPr>
            <p:ph sz="quarter" idx="1"/>
          </p:nvPr>
        </p:nvSpPr>
        <p:spPr>
          <a:xfrm>
            <a:off x="611560" y="1340768"/>
            <a:ext cx="8101012" cy="432048"/>
          </a:xfrm>
        </p:spPr>
        <p:txBody>
          <a:bodyPr>
            <a:normAutofit/>
          </a:bodyPr>
          <a:lstStyle/>
          <a:p>
            <a:pPr>
              <a:buNone/>
            </a:pPr>
            <a:r>
              <a:rPr lang="ja-JP" altLang="en-US" sz="1800" b="1" dirty="0" smtClean="0"/>
              <a:t>空間</a:t>
            </a:r>
            <a:r>
              <a:rPr lang="en-US" altLang="ja-JP" sz="1800" b="1" dirty="0" smtClean="0"/>
              <a:t>FFT</a:t>
            </a:r>
            <a:r>
              <a:rPr lang="ja-JP" altLang="en-US" sz="1800" b="1" dirty="0" smtClean="0"/>
              <a:t>差分モード</a:t>
            </a:r>
            <a:r>
              <a:rPr lang="en-US" altLang="ja-JP" sz="1800" b="1" dirty="0" smtClean="0"/>
              <a:t>(</a:t>
            </a:r>
            <a:r>
              <a:rPr lang="ja-JP" altLang="en-US" sz="1800" b="1" dirty="0" smtClean="0"/>
              <a:t>フリンジモード）</a:t>
            </a:r>
            <a:endParaRPr lang="en-US" altLang="ja-JP" sz="1800" b="1" dirty="0" smtClean="0"/>
          </a:p>
        </p:txBody>
      </p:sp>
      <p:pic>
        <p:nvPicPr>
          <p:cNvPr id="5" name="Picture 19" descr="C:\Documents and Settings\麻由\デスクトップ\卒論発表会\off-frig_on-diff.PNG"/>
          <p:cNvPicPr>
            <a:picLocks noChangeArrowheads="1"/>
          </p:cNvPicPr>
          <p:nvPr/>
        </p:nvPicPr>
        <p:blipFill>
          <a:blip r:embed="rId3" cstate="print"/>
          <a:srcRect/>
          <a:stretch>
            <a:fillRect/>
          </a:stretch>
        </p:blipFill>
        <p:spPr bwMode="auto">
          <a:xfrm>
            <a:off x="899592" y="4725144"/>
            <a:ext cx="3240360" cy="2132856"/>
          </a:xfrm>
          <a:prstGeom prst="rect">
            <a:avLst/>
          </a:prstGeom>
          <a:noFill/>
          <a:ln w="9525">
            <a:noFill/>
            <a:miter lim="800000"/>
            <a:headEnd/>
            <a:tailEnd/>
          </a:ln>
        </p:spPr>
      </p:pic>
      <p:pic>
        <p:nvPicPr>
          <p:cNvPr id="6" name="Picture 8" descr="C:\Documents and Settings\麻由\デスクトップ\TeX\on-frig_on-diff.PNG"/>
          <p:cNvPicPr>
            <a:picLocks noChangeArrowheads="1"/>
          </p:cNvPicPr>
          <p:nvPr/>
        </p:nvPicPr>
        <p:blipFill>
          <a:blip r:embed="rId4" cstate="print"/>
          <a:srcRect/>
          <a:stretch>
            <a:fillRect/>
          </a:stretch>
        </p:blipFill>
        <p:spPr bwMode="auto">
          <a:xfrm>
            <a:off x="4788024" y="4725144"/>
            <a:ext cx="3240360" cy="2132856"/>
          </a:xfrm>
          <a:prstGeom prst="rect">
            <a:avLst/>
          </a:prstGeom>
          <a:noFill/>
          <a:ln w="9525">
            <a:noFill/>
            <a:miter lim="800000"/>
            <a:headEnd/>
            <a:tailEnd/>
          </a:ln>
        </p:spPr>
      </p:pic>
      <p:sp>
        <p:nvSpPr>
          <p:cNvPr id="3" name="テキスト ボックス 2"/>
          <p:cNvSpPr txBox="1"/>
          <p:nvPr/>
        </p:nvSpPr>
        <p:spPr>
          <a:xfrm>
            <a:off x="755576" y="4365104"/>
            <a:ext cx="3312368" cy="307777"/>
          </a:xfrm>
          <a:prstGeom prst="rect">
            <a:avLst/>
          </a:prstGeom>
          <a:noFill/>
        </p:spPr>
        <p:txBody>
          <a:bodyPr wrap="square" rtlCol="0">
            <a:spAutoFit/>
          </a:bodyPr>
          <a:lstStyle/>
          <a:p>
            <a:r>
              <a:rPr kumimoji="1" lang="ja-JP" altLang="en-US" sz="1400" dirty="0" smtClean="0"/>
              <a:t>“なし”での１日分の</a:t>
            </a:r>
            <a:r>
              <a:rPr kumimoji="1" lang="en-US" altLang="ja-JP" sz="1400" dirty="0" smtClean="0"/>
              <a:t>A0</a:t>
            </a:r>
            <a:r>
              <a:rPr lang="ja-JP" altLang="en-US" sz="1400" dirty="0" smtClean="0"/>
              <a:t>生データ</a:t>
            </a:r>
            <a:endParaRPr kumimoji="1" lang="ja-JP" altLang="en-US" sz="1400" dirty="0"/>
          </a:p>
        </p:txBody>
      </p:sp>
      <p:sp>
        <p:nvSpPr>
          <p:cNvPr id="11" name="コンテンツ プレースホルダ 2"/>
          <p:cNvSpPr txBox="1">
            <a:spLocks/>
          </p:cNvSpPr>
          <p:nvPr/>
        </p:nvSpPr>
        <p:spPr>
          <a:xfrm>
            <a:off x="899592" y="2060848"/>
            <a:ext cx="3312368" cy="2016224"/>
          </a:xfrm>
          <a:prstGeom prst="rect">
            <a:avLst/>
          </a:prstGeom>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400" b="1" i="0" u="none" strike="noStrike" kern="1200" cap="none" spc="0" normalizeH="0" baseline="0" noProof="0" dirty="0" smtClean="0">
                <a:ln>
                  <a:noFill/>
                </a:ln>
                <a:solidFill>
                  <a:schemeClr val="tx1"/>
                </a:solidFill>
                <a:effectLst/>
                <a:uLnTx/>
                <a:uFillTx/>
                <a:latin typeface="+mn-lt"/>
                <a:ea typeface="+mn-ea"/>
                <a:cs typeface="+mn-cs"/>
              </a:rPr>
              <a:t>なし</a:t>
            </a:r>
            <a:endParaRPr kumimoji="1" lang="en-US" altLang="ja-JP"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→８つ</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のデータ</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2000" dirty="0" smtClean="0"/>
              <a:t>	(A0,A1,</a:t>
            </a:r>
            <a:r>
              <a:rPr lang="ja-JP" altLang="en-US" sz="2000" dirty="0" smtClean="0"/>
              <a:t>・・・</a:t>
            </a:r>
            <a:r>
              <a:rPr lang="en-US" altLang="ja-JP" sz="2000" dirty="0" smtClean="0"/>
              <a:t>,A7)</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→雑音が多い</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→ベースラインが不安定</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コンテンツ プレースホルダ 2"/>
          <p:cNvSpPr txBox="1">
            <a:spLocks/>
          </p:cNvSpPr>
          <p:nvPr/>
        </p:nvSpPr>
        <p:spPr>
          <a:xfrm>
            <a:off x="4860032" y="2060848"/>
            <a:ext cx="3384376" cy="2016224"/>
          </a:xfrm>
          <a:prstGeom prst="rect">
            <a:avLst/>
          </a:prstGeom>
          <a:ln>
            <a:solidFill>
              <a:schemeClr val="tx1"/>
            </a:solidFill>
          </a:ln>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400" b="1" i="0" u="none" strike="noStrike" kern="1200" cap="none" spc="0" normalizeH="0" baseline="0" noProof="0" dirty="0" smtClean="0">
                <a:ln>
                  <a:noFill/>
                </a:ln>
                <a:solidFill>
                  <a:schemeClr val="tx1"/>
                </a:solidFill>
                <a:effectLst/>
                <a:uLnTx/>
                <a:uFillTx/>
                <a:latin typeface="+mn-lt"/>
                <a:ea typeface="+mn-ea"/>
                <a:cs typeface="+mn-cs"/>
              </a:rPr>
              <a:t>あり</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→４つ</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のデータ</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2000" dirty="0" smtClean="0"/>
              <a:t>	(A0</a:t>
            </a:r>
            <a:r>
              <a:rPr lang="ja-JP" altLang="en-US" sz="2000" dirty="0" smtClean="0"/>
              <a:t>－</a:t>
            </a:r>
            <a:r>
              <a:rPr lang="en-US" altLang="ja-JP" sz="2000" dirty="0" smtClean="0"/>
              <a:t>A4,</a:t>
            </a:r>
            <a:r>
              <a:rPr lang="ja-JP" altLang="en-US" sz="2000" dirty="0" smtClean="0"/>
              <a:t>・・・</a:t>
            </a:r>
            <a:r>
              <a:rPr lang="en-US" altLang="ja-JP" sz="2000" dirty="0" smtClean="0"/>
              <a:t>,A3</a:t>
            </a:r>
            <a:r>
              <a:rPr lang="ja-JP" altLang="en-US" sz="2000" dirty="0" smtClean="0"/>
              <a:t>－</a:t>
            </a:r>
            <a:r>
              <a:rPr lang="en-US" altLang="ja-JP" sz="2000" dirty="0" smtClean="0"/>
              <a:t>A7)</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→雑音軽減</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→ベースライン安定</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テキスト ボックス 13"/>
          <p:cNvSpPr txBox="1"/>
          <p:nvPr/>
        </p:nvSpPr>
        <p:spPr>
          <a:xfrm>
            <a:off x="4860032" y="4437112"/>
            <a:ext cx="3096344" cy="307777"/>
          </a:xfrm>
          <a:prstGeom prst="rect">
            <a:avLst/>
          </a:prstGeom>
          <a:noFill/>
        </p:spPr>
        <p:txBody>
          <a:bodyPr wrap="square" rtlCol="0">
            <a:spAutoFit/>
          </a:bodyPr>
          <a:lstStyle/>
          <a:p>
            <a:r>
              <a:rPr kumimoji="1" lang="ja-JP" altLang="en-US" sz="1400" dirty="0" smtClean="0"/>
              <a:t>“あり”での１日分の</a:t>
            </a:r>
            <a:r>
              <a:rPr kumimoji="1" lang="en-US" altLang="ja-JP" sz="1400" dirty="0" smtClean="0"/>
              <a:t>A0</a:t>
            </a:r>
            <a:r>
              <a:rPr kumimoji="1" lang="ja-JP" altLang="en-US" sz="1400" dirty="0" smtClean="0"/>
              <a:t>－</a:t>
            </a:r>
            <a:r>
              <a:rPr kumimoji="1" lang="en-US" altLang="ja-JP" sz="1400" dirty="0" smtClean="0"/>
              <a:t>A4</a:t>
            </a:r>
            <a:r>
              <a:rPr lang="ja-JP" altLang="en-US" sz="1400" dirty="0" smtClean="0"/>
              <a:t>生データ</a:t>
            </a:r>
            <a:endParaRPr kumimoji="1" lang="ja-JP" alt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562074"/>
          </a:xfrm>
        </p:spPr>
        <p:txBody>
          <a:bodyPr/>
          <a:lstStyle/>
          <a:p>
            <a:r>
              <a:rPr lang="ja-JP" altLang="en-US" dirty="0" smtClean="0"/>
              <a:t>解析方法</a:t>
            </a:r>
            <a:endParaRPr kumimoji="1" lang="ja-JP" altLang="en-US" dirty="0"/>
          </a:p>
        </p:txBody>
      </p:sp>
      <p:sp>
        <p:nvSpPr>
          <p:cNvPr id="4" name="コンテンツ プレースホルダ 2"/>
          <p:cNvSpPr txBox="1">
            <a:spLocks/>
          </p:cNvSpPr>
          <p:nvPr/>
        </p:nvSpPr>
        <p:spPr>
          <a:xfrm>
            <a:off x="179512" y="1052736"/>
            <a:ext cx="4968552" cy="5544616"/>
          </a:xfrm>
          <a:prstGeom prst="rect">
            <a:avLst/>
          </a:prstGeom>
          <a:ln>
            <a:noFill/>
          </a:ln>
        </p:spPr>
        <p:txBody>
          <a:bodyPr vert="horz">
            <a:normAutofit/>
          </a:bodyPr>
          <a:lstStyle/>
          <a:p>
            <a:pPr marL="274320" indent="-274320">
              <a:spcBef>
                <a:spcPts val="600"/>
              </a:spcBef>
              <a:buClr>
                <a:schemeClr val="accent1"/>
              </a:buClr>
              <a:buSzPct val="70000"/>
              <a:defRPr/>
            </a:pPr>
            <a:r>
              <a:rPr lang="ja-JP" altLang="en-US" sz="2400" b="1" dirty="0" smtClean="0"/>
              <a:t>空間</a:t>
            </a:r>
            <a:r>
              <a:rPr lang="en-US" altLang="ja-JP" sz="2400" b="1" dirty="0" smtClean="0"/>
              <a:t>FFT</a:t>
            </a:r>
            <a:r>
              <a:rPr lang="ja-JP" altLang="en-US" sz="2400" b="1" dirty="0" smtClean="0"/>
              <a:t>差分モード</a:t>
            </a:r>
            <a:r>
              <a:rPr lang="en-US" altLang="ja-JP" sz="2400" b="1" dirty="0" smtClean="0"/>
              <a:t>(</a:t>
            </a:r>
            <a:r>
              <a:rPr lang="ja-JP" altLang="en-US" sz="2400" b="1" dirty="0" smtClean="0"/>
              <a:t>フリンジモード）</a:t>
            </a:r>
            <a:endParaRPr kumimoji="1" lang="en-US" altLang="ja-JP"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ja-JP" altLang="en-US" sz="2400" b="1" i="0" u="none" strike="noStrike" kern="1200" cap="none" spc="0" normalizeH="0" baseline="0" noProof="0" dirty="0" smtClean="0">
                <a:ln>
                  <a:noFill/>
                </a:ln>
                <a:solidFill>
                  <a:schemeClr val="tx1"/>
                </a:solidFill>
                <a:effectLst/>
                <a:uLnTx/>
                <a:uFillTx/>
                <a:latin typeface="+mn-lt"/>
                <a:ea typeface="+mn-ea"/>
                <a:cs typeface="+mn-cs"/>
              </a:rPr>
              <a:t>あり</a:t>
            </a:r>
            <a:endParaRPr kumimoji="1" lang="en-US" altLang="ja-JP"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en-US" altLang="ja-JP" sz="24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t>①</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短時間離散フーリエ変換：ソフト制作</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t>②</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電波源有無の判断：</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パワー≧雑音平均パワーの</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4</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倍</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t>③</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情報の視覚化：カラーマップ制作</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テキスト ボックス 19"/>
          <p:cNvSpPr txBox="1"/>
          <p:nvPr/>
        </p:nvSpPr>
        <p:spPr>
          <a:xfrm>
            <a:off x="5220072" y="4797153"/>
            <a:ext cx="3923928" cy="276999"/>
          </a:xfrm>
          <a:prstGeom prst="rect">
            <a:avLst/>
          </a:prstGeom>
          <a:noFill/>
        </p:spPr>
        <p:txBody>
          <a:bodyPr wrap="square" rtlCol="0">
            <a:spAutoFit/>
          </a:bodyPr>
          <a:lstStyle/>
          <a:p>
            <a:r>
              <a:rPr lang="ja-JP" altLang="en-US" sz="1200" dirty="0" smtClean="0"/>
              <a:t>“あり“シミュレーション結果の離散フーリエ変換（３周期）</a:t>
            </a:r>
            <a:endParaRPr kumimoji="1" lang="ja-JP" altLang="en-US" sz="1200" dirty="0"/>
          </a:p>
        </p:txBody>
      </p:sp>
      <p:pic>
        <p:nvPicPr>
          <p:cNvPr id="22" name="Picture 5" descr="C:\Documents and Settings\麻由\デスクトップ\卒論発表会\A0-A4.PNG"/>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412776"/>
            <a:ext cx="3240360"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5" descr="C:\Documents and Settings\麻由\デスクトップ\TeX\simulation_0-4_3d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5157192"/>
            <a:ext cx="3744416" cy="151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テキスト ボックス 25"/>
          <p:cNvSpPr txBox="1"/>
          <p:nvPr/>
        </p:nvSpPr>
        <p:spPr>
          <a:xfrm>
            <a:off x="5580112" y="1124744"/>
            <a:ext cx="1907704" cy="276999"/>
          </a:xfrm>
          <a:prstGeom prst="rect">
            <a:avLst/>
          </a:prstGeom>
          <a:noFill/>
        </p:spPr>
        <p:txBody>
          <a:bodyPr wrap="square" rtlCol="0">
            <a:spAutoFit/>
          </a:bodyPr>
          <a:lstStyle/>
          <a:p>
            <a:r>
              <a:rPr lang="ja-JP" altLang="en-US" sz="1200" dirty="0" smtClean="0"/>
              <a:t>“あり“シミュレーション結果</a:t>
            </a:r>
            <a:endParaRPr kumimoji="1" lang="ja-JP" altLang="en-US" sz="1200" dirty="0"/>
          </a:p>
        </p:txBody>
      </p:sp>
      <p:sp>
        <p:nvSpPr>
          <p:cNvPr id="27" name="右矢印 26"/>
          <p:cNvSpPr/>
          <p:nvPr/>
        </p:nvSpPr>
        <p:spPr>
          <a:xfrm rot="5400000">
            <a:off x="6696236" y="432910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634082"/>
          </a:xfrm>
        </p:spPr>
        <p:txBody>
          <a:bodyPr/>
          <a:lstStyle/>
          <a:p>
            <a:pPr>
              <a:defRPr/>
            </a:pPr>
            <a:r>
              <a:rPr lang="ja-JP" altLang="en-US" dirty="0" smtClean="0">
                <a:solidFill>
                  <a:schemeClr val="tx2">
                    <a:satMod val="130000"/>
                  </a:schemeClr>
                </a:solidFill>
              </a:rPr>
              <a:t>解析結果</a:t>
            </a:r>
            <a:endParaRPr lang="ja-JP" altLang="en-US" dirty="0"/>
          </a:p>
        </p:txBody>
      </p:sp>
      <p:sp>
        <p:nvSpPr>
          <p:cNvPr id="16387" name="コンテンツ プレースホルダ 2"/>
          <p:cNvSpPr>
            <a:spLocks noGrp="1"/>
          </p:cNvSpPr>
          <p:nvPr>
            <p:ph idx="1"/>
          </p:nvPr>
        </p:nvSpPr>
        <p:spPr>
          <a:xfrm>
            <a:off x="395536" y="1628800"/>
            <a:ext cx="3384376" cy="431378"/>
          </a:xfrm>
        </p:spPr>
        <p:txBody>
          <a:bodyPr>
            <a:normAutofit lnSpcReduction="10000"/>
          </a:bodyPr>
          <a:lstStyle/>
          <a:p>
            <a:pPr>
              <a:buNone/>
            </a:pPr>
            <a:r>
              <a:rPr lang="ja-JP" altLang="en-US" dirty="0" smtClean="0"/>
              <a:t>１日分の解析結果</a:t>
            </a:r>
          </a:p>
        </p:txBody>
      </p:sp>
      <p:pic>
        <p:nvPicPr>
          <p:cNvPr id="47106" name="Picture 2"/>
          <p:cNvPicPr>
            <a:picLocks noChangeAspect="1" noChangeArrowheads="1"/>
          </p:cNvPicPr>
          <p:nvPr/>
        </p:nvPicPr>
        <p:blipFill>
          <a:blip r:embed="rId3" cstate="print"/>
          <a:srcRect/>
          <a:stretch>
            <a:fillRect/>
          </a:stretch>
        </p:blipFill>
        <p:spPr bwMode="auto">
          <a:xfrm>
            <a:off x="15875" y="2133600"/>
            <a:ext cx="9128125" cy="4391025"/>
          </a:xfrm>
          <a:prstGeom prst="rect">
            <a:avLst/>
          </a:prstGeom>
          <a:noFill/>
          <a:ln w="9525">
            <a:noFill/>
            <a:miter lim="800000"/>
            <a:headEnd/>
            <a:tailEnd/>
          </a:ln>
        </p:spPr>
      </p:pic>
      <p:sp>
        <p:nvSpPr>
          <p:cNvPr id="6" name="角丸四角形 5"/>
          <p:cNvSpPr/>
          <p:nvPr/>
        </p:nvSpPr>
        <p:spPr>
          <a:xfrm>
            <a:off x="2195513" y="2420938"/>
            <a:ext cx="1584325" cy="1295400"/>
          </a:xfrm>
          <a:prstGeom prst="round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pic>
        <p:nvPicPr>
          <p:cNvPr id="47107" name="Picture 3"/>
          <p:cNvPicPr>
            <a:picLocks noChangeAspect="1" noChangeArrowheads="1"/>
          </p:cNvPicPr>
          <p:nvPr/>
        </p:nvPicPr>
        <p:blipFill>
          <a:blip r:embed="rId4" cstate="print"/>
          <a:srcRect/>
          <a:stretch>
            <a:fillRect/>
          </a:stretch>
        </p:blipFill>
        <p:spPr bwMode="auto">
          <a:xfrm>
            <a:off x="4716016" y="260648"/>
            <a:ext cx="3962400" cy="1914525"/>
          </a:xfrm>
          <a:prstGeom prst="rect">
            <a:avLst/>
          </a:prstGeom>
          <a:noFill/>
          <a:ln w="9525">
            <a:noFill/>
            <a:miter lim="800000"/>
            <a:headEnd/>
            <a:tailEnd/>
          </a:ln>
        </p:spPr>
      </p:pic>
      <p:sp>
        <p:nvSpPr>
          <p:cNvPr id="10" name="上矢印 9"/>
          <p:cNvSpPr/>
          <p:nvPr/>
        </p:nvSpPr>
        <p:spPr>
          <a:xfrm rot="3588162">
            <a:off x="4156869" y="1464469"/>
            <a:ext cx="322263" cy="1222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13" name="角丸四角形 12"/>
          <p:cNvSpPr/>
          <p:nvPr/>
        </p:nvSpPr>
        <p:spPr>
          <a:xfrm>
            <a:off x="5364088" y="260648"/>
            <a:ext cx="360362" cy="17287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15" name="テキスト ボックス 14"/>
          <p:cNvSpPr txBox="1">
            <a:spLocks noChangeArrowheads="1"/>
          </p:cNvSpPr>
          <p:nvPr/>
        </p:nvSpPr>
        <p:spPr bwMode="auto">
          <a:xfrm>
            <a:off x="0" y="4271963"/>
            <a:ext cx="4681538" cy="2586037"/>
          </a:xfrm>
          <a:prstGeom prst="rect">
            <a:avLst/>
          </a:prstGeom>
          <a:solidFill>
            <a:schemeClr val="bg1"/>
          </a:solidFill>
          <a:ln w="9525">
            <a:noFill/>
            <a:miter lim="800000"/>
            <a:headEnd/>
            <a:tailEnd/>
          </a:ln>
        </p:spPr>
        <p:txBody>
          <a:bodyPr>
            <a:spAutoFit/>
          </a:bodyPr>
          <a:lstStyle/>
          <a:p>
            <a:r>
              <a:rPr lang="ja-JP" altLang="en-US" b="1" dirty="0"/>
              <a:t>天体情報</a:t>
            </a:r>
            <a:endParaRPr lang="en-US" altLang="ja-JP" b="1" dirty="0"/>
          </a:p>
          <a:p>
            <a:r>
              <a:rPr lang="en-US" altLang="ja-JP" dirty="0"/>
              <a:t>NED Top Name </a:t>
            </a:r>
            <a:r>
              <a:rPr lang="ja-JP" altLang="en-US" dirty="0"/>
              <a:t>：</a:t>
            </a:r>
            <a:r>
              <a:rPr lang="en-US" altLang="ja-JP" dirty="0"/>
              <a:t>[HB89] 0552+398</a:t>
            </a:r>
          </a:p>
          <a:p>
            <a:r>
              <a:rPr lang="en-US" altLang="ja-JP" dirty="0"/>
              <a:t>NVSS Name</a:t>
            </a:r>
            <a:r>
              <a:rPr lang="ja-JP" altLang="en-US" dirty="0"/>
              <a:t>　　 ：</a:t>
            </a:r>
            <a:r>
              <a:rPr lang="en-US" altLang="ja-JP" dirty="0"/>
              <a:t>NVSSJ055530+394848</a:t>
            </a:r>
          </a:p>
          <a:p>
            <a:r>
              <a:rPr lang="en-US" altLang="ja-JP" dirty="0"/>
              <a:t>RA</a:t>
            </a:r>
            <a:r>
              <a:rPr lang="ja-JP" altLang="en-US" dirty="0"/>
              <a:t>　　　　　　　　  ： </a:t>
            </a:r>
            <a:r>
              <a:rPr lang="en-US" altLang="ja-JP" dirty="0"/>
              <a:t>5h 55m 30.8s</a:t>
            </a:r>
          </a:p>
          <a:p>
            <a:r>
              <a:rPr lang="en-US" altLang="ja-JP" dirty="0"/>
              <a:t>Dec</a:t>
            </a:r>
            <a:r>
              <a:rPr lang="ja-JP" altLang="en-US" dirty="0"/>
              <a:t>　　　　　　　　：</a:t>
            </a:r>
            <a:r>
              <a:rPr lang="en-US" altLang="ja-JP" dirty="0"/>
              <a:t>39h 48m 48.6s</a:t>
            </a:r>
          </a:p>
          <a:p>
            <a:r>
              <a:rPr lang="en-US" altLang="ja-JP" dirty="0"/>
              <a:t>Flax                   </a:t>
            </a:r>
            <a:r>
              <a:rPr lang="ja-JP" altLang="en-US" dirty="0"/>
              <a:t>：</a:t>
            </a:r>
            <a:r>
              <a:rPr lang="en-US" altLang="ja-JP" dirty="0"/>
              <a:t>1516</a:t>
            </a:r>
            <a:r>
              <a:rPr lang="ja-JP" altLang="en-US" dirty="0"/>
              <a:t> </a:t>
            </a:r>
            <a:r>
              <a:rPr lang="en-US" altLang="ja-JP" dirty="0" err="1"/>
              <a:t>mJy</a:t>
            </a:r>
            <a:endParaRPr lang="en-US" altLang="ja-JP" dirty="0"/>
          </a:p>
          <a:p>
            <a:r>
              <a:rPr lang="en-US" altLang="ja-JP" dirty="0"/>
              <a:t>SED               </a:t>
            </a:r>
            <a:r>
              <a:rPr lang="ja-JP" altLang="en-US" dirty="0"/>
              <a:t> </a:t>
            </a:r>
            <a:r>
              <a:rPr lang="en-US" altLang="ja-JP" dirty="0"/>
              <a:t>  </a:t>
            </a:r>
            <a:r>
              <a:rPr lang="ja-JP" altLang="en-US" dirty="0"/>
              <a:t>：</a:t>
            </a:r>
            <a:r>
              <a:rPr lang="en-US" altLang="ja-JP" dirty="0"/>
              <a:t>P,V</a:t>
            </a:r>
          </a:p>
          <a:p>
            <a:r>
              <a:rPr lang="en-US" altLang="ja-JP" dirty="0"/>
              <a:t>Z</a:t>
            </a:r>
            <a:r>
              <a:rPr lang="ja-JP" altLang="en-US" dirty="0"/>
              <a:t>　　　　　　　　　  ：</a:t>
            </a:r>
            <a:r>
              <a:rPr lang="en-US" altLang="ja-JP" dirty="0"/>
              <a:t>2.365</a:t>
            </a:r>
          </a:p>
          <a:p>
            <a:r>
              <a:rPr lang="en-US" altLang="ja-JP" dirty="0"/>
              <a:t>Type                  </a:t>
            </a:r>
            <a:r>
              <a:rPr lang="ja-JP" altLang="en-US" dirty="0"/>
              <a:t>：</a:t>
            </a:r>
            <a:r>
              <a:rPr lang="en-US" altLang="ja-JP" dirty="0"/>
              <a:t>QSO</a:t>
            </a:r>
          </a:p>
        </p:txBody>
      </p:sp>
      <p:pic>
        <p:nvPicPr>
          <p:cNvPr id="4" name="Picture 16"/>
          <p:cNvPicPr>
            <a:picLocks noChangeAspect="1" noChangeArrowheads="1"/>
          </p:cNvPicPr>
          <p:nvPr/>
        </p:nvPicPr>
        <p:blipFill>
          <a:blip r:embed="rId5" cstate="print"/>
          <a:srcRect/>
          <a:stretch>
            <a:fillRect/>
          </a:stretch>
        </p:blipFill>
        <p:spPr bwMode="auto">
          <a:xfrm>
            <a:off x="0" y="908720"/>
            <a:ext cx="4732338" cy="3354388"/>
          </a:xfrm>
          <a:prstGeom prst="rect">
            <a:avLst/>
          </a:prstGeom>
          <a:noFill/>
          <a:ln w="9525">
            <a:noFill/>
            <a:miter lim="800000"/>
            <a:headEnd/>
            <a:tailEnd/>
          </a:ln>
        </p:spPr>
      </p:pic>
      <p:sp>
        <p:nvSpPr>
          <p:cNvPr id="18" name="下矢印 17"/>
          <p:cNvSpPr/>
          <p:nvPr/>
        </p:nvSpPr>
        <p:spPr>
          <a:xfrm rot="3812550">
            <a:off x="4524375" y="1209675"/>
            <a:ext cx="387350" cy="109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pic>
        <p:nvPicPr>
          <p:cNvPr id="16400" name="Picture 16"/>
          <p:cNvPicPr>
            <a:picLocks noChangeAspect="1" noChangeArrowheads="1"/>
          </p:cNvPicPr>
          <p:nvPr/>
        </p:nvPicPr>
        <p:blipFill>
          <a:blip r:embed="rId6" cstate="print"/>
          <a:srcRect/>
          <a:stretch>
            <a:fillRect/>
          </a:stretch>
        </p:blipFill>
        <p:spPr bwMode="auto">
          <a:xfrm>
            <a:off x="4716463" y="2222500"/>
            <a:ext cx="4427537" cy="4635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par>
                                <p:cTn id="13" presetID="18" presetClass="entr" presetSubtype="3" fill="hold" nodeType="withEffect">
                                  <p:stCondLst>
                                    <p:cond delay="0"/>
                                  </p:stCondLst>
                                  <p:childTnLst>
                                    <p:set>
                                      <p:cBhvr>
                                        <p:cTn id="14" dur="1" fill="hold">
                                          <p:stCondLst>
                                            <p:cond delay="0"/>
                                          </p:stCondLst>
                                        </p:cTn>
                                        <p:tgtEl>
                                          <p:spTgt spid="47107"/>
                                        </p:tgtEl>
                                        <p:attrNameLst>
                                          <p:attrName>style.visibility</p:attrName>
                                        </p:attrNameLst>
                                      </p:cBhvr>
                                      <p:to>
                                        <p:strVal val="visible"/>
                                      </p:to>
                                    </p:set>
                                    <p:animEffect transition="in" filter="strips(upRight)">
                                      <p:cBhvr>
                                        <p:cTn id="15" dur="500"/>
                                        <p:tgtEl>
                                          <p:spTgt spid="47107"/>
                                        </p:tgtEl>
                                      </p:cBhvr>
                                    </p:animEffect>
                                  </p:childTnLst>
                                </p:cTn>
                              </p:par>
                              <p:par>
                                <p:cTn id="16" presetID="10" presetClass="exit" presetSubtype="0" fill="hold" nodeType="withEffect">
                                  <p:stCondLst>
                                    <p:cond delay="0"/>
                                  </p:stCondLst>
                                  <p:childTnLst>
                                    <p:animEffect transition="out" filter="fade">
                                      <p:cBhvr>
                                        <p:cTn id="17" dur="2000"/>
                                        <p:tgtEl>
                                          <p:spTgt spid="47106"/>
                                        </p:tgtEl>
                                      </p:cBhvr>
                                    </p:animEffect>
                                    <p:set>
                                      <p:cBhvr>
                                        <p:cTn id="18" dur="1" fill="hold">
                                          <p:stCondLst>
                                            <p:cond delay="1999"/>
                                          </p:stCondLst>
                                        </p:cTn>
                                        <p:tgtEl>
                                          <p:spTgt spid="4710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Left)">
                                      <p:cBhvr>
                                        <p:cTn id="34" dur="500"/>
                                        <p:tgtEl>
                                          <p:spTgt spid="18"/>
                                        </p:tgtEl>
                                      </p:cBhvr>
                                    </p:animEffect>
                                  </p:childTnLst>
                                </p:cTn>
                              </p:par>
                              <p:par>
                                <p:cTn id="35" presetID="18" presetClass="entr" presetSubtype="3"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upRight)">
                                      <p:cBhvr>
                                        <p:cTn id="37" dur="500"/>
                                        <p:tgtEl>
                                          <p:spTgt spid="15"/>
                                        </p:tgtEl>
                                      </p:cBhvr>
                                    </p:animEffect>
                                  </p:childTnLst>
                                </p:cTn>
                              </p:par>
                              <p:par>
                                <p:cTn id="38" presetID="18" presetClass="entr" presetSubtype="3"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trips(upRight)">
                                      <p:cBhvr>
                                        <p:cTn id="40" dur="500"/>
                                        <p:tgtEl>
                                          <p:spTgt spid="4"/>
                                        </p:tgtEl>
                                      </p:cBhvr>
                                    </p:animEffect>
                                  </p:childTnLst>
                                </p:cTn>
                              </p:par>
                              <p:par>
                                <p:cTn id="41" presetID="18" presetClass="entr" presetSubtype="3" fill="hold" nodeType="withEffect">
                                  <p:stCondLst>
                                    <p:cond delay="0"/>
                                  </p:stCondLst>
                                  <p:childTnLst>
                                    <p:set>
                                      <p:cBhvr>
                                        <p:cTn id="42" dur="1" fill="hold">
                                          <p:stCondLst>
                                            <p:cond delay="0"/>
                                          </p:stCondLst>
                                        </p:cTn>
                                        <p:tgtEl>
                                          <p:spTgt spid="16400"/>
                                        </p:tgtEl>
                                        <p:attrNameLst>
                                          <p:attrName>style.visibility</p:attrName>
                                        </p:attrNameLst>
                                      </p:cBhvr>
                                      <p:to>
                                        <p:strVal val="visible"/>
                                      </p:to>
                                    </p:set>
                                    <p:animEffect transition="in" filter="strips(upRight)">
                                      <p:cBhvr>
                                        <p:cTn id="43"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3"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コンテンツ プレースホルダ 2"/>
          <p:cNvSpPr>
            <a:spLocks noGrp="1"/>
          </p:cNvSpPr>
          <p:nvPr>
            <p:ph idx="1"/>
          </p:nvPr>
        </p:nvSpPr>
        <p:spPr>
          <a:xfrm>
            <a:off x="251520" y="1124744"/>
            <a:ext cx="8172450" cy="5400600"/>
          </a:xfrm>
        </p:spPr>
        <p:txBody>
          <a:bodyPr>
            <a:normAutofit/>
          </a:bodyPr>
          <a:lstStyle/>
          <a:p>
            <a:pPr marL="365125" lvl="1" indent="-282575" eaLnBrk="1" hangingPunct="1">
              <a:spcBef>
                <a:spcPts val="600"/>
              </a:spcBef>
              <a:buSzPct val="80000"/>
              <a:buFont typeface="Wingdings 2" pitchFamily="18" charset="2"/>
              <a:buChar char=""/>
              <a:defRPr/>
            </a:pPr>
            <a:r>
              <a:rPr lang="ja-JP" altLang="en-US" sz="2000" dirty="0" smtClean="0"/>
              <a:t>観測モード</a:t>
            </a:r>
            <a:endParaRPr lang="en-US" altLang="ja-JP" sz="2000" dirty="0" smtClean="0"/>
          </a:p>
          <a:p>
            <a:pPr marL="611187" lvl="2" indent="-282575" eaLnBrk="1" hangingPunct="1">
              <a:spcBef>
                <a:spcPts val="600"/>
              </a:spcBef>
              <a:buSzPct val="80000"/>
              <a:buFont typeface="Wingdings 2" pitchFamily="18" charset="2"/>
              <a:buChar char=""/>
              <a:defRPr/>
            </a:pPr>
            <a:r>
              <a:rPr lang="en-US" altLang="ja-JP" sz="2000" dirty="0" smtClean="0"/>
              <a:t>D/C</a:t>
            </a:r>
            <a:r>
              <a:rPr lang="ja-JP" altLang="en-US" sz="2000" dirty="0" smtClean="0"/>
              <a:t>オフセット除去モードあり、</a:t>
            </a:r>
            <a:endParaRPr lang="en-US" altLang="ja-JP" sz="2000" dirty="0" smtClean="0"/>
          </a:p>
          <a:p>
            <a:pPr marL="611187" lvl="2" indent="-282575" eaLnBrk="1" hangingPunct="1">
              <a:spcBef>
                <a:spcPts val="600"/>
              </a:spcBef>
              <a:buSzPct val="80000"/>
              <a:buFont typeface="Wingdings 2" pitchFamily="18" charset="2"/>
              <a:buNone/>
              <a:defRPr/>
            </a:pPr>
            <a:r>
              <a:rPr lang="en-US" altLang="ja-JP" sz="2000" dirty="0" smtClean="0"/>
              <a:t>	</a:t>
            </a:r>
            <a:r>
              <a:rPr lang="ja-JP" altLang="en-US" sz="2000" dirty="0" smtClean="0"/>
              <a:t>空間</a:t>
            </a:r>
            <a:r>
              <a:rPr lang="en-US" altLang="ja-JP" sz="2000" dirty="0" smtClean="0"/>
              <a:t>FFT</a:t>
            </a:r>
            <a:r>
              <a:rPr lang="ja-JP" altLang="en-US" sz="2000" dirty="0" smtClean="0"/>
              <a:t>差分モードありのモードが最適である</a:t>
            </a:r>
            <a:endParaRPr lang="en-US" altLang="ja-JP" sz="2000" dirty="0" smtClean="0"/>
          </a:p>
          <a:p>
            <a:pPr marL="611187" lvl="2" indent="-282575" eaLnBrk="1" hangingPunct="1">
              <a:spcBef>
                <a:spcPts val="600"/>
              </a:spcBef>
              <a:buSzPct val="80000"/>
              <a:buFont typeface="Wingdings 2" pitchFamily="18" charset="2"/>
              <a:buNone/>
              <a:defRPr/>
            </a:pPr>
            <a:endParaRPr lang="en-US" altLang="ja-JP" sz="2000" dirty="0" smtClean="0"/>
          </a:p>
          <a:p>
            <a:pPr marL="365125" lvl="1" indent="-282575" eaLnBrk="1" hangingPunct="1">
              <a:spcBef>
                <a:spcPts val="600"/>
              </a:spcBef>
              <a:buSzPct val="80000"/>
              <a:buFont typeface="Wingdings 2" pitchFamily="18" charset="2"/>
              <a:buChar char=""/>
              <a:defRPr/>
            </a:pPr>
            <a:r>
              <a:rPr lang="ja-JP" altLang="en-US" sz="2000" dirty="0" smtClean="0"/>
              <a:t>解析方法</a:t>
            </a:r>
            <a:endParaRPr lang="en-US" altLang="ja-JP" sz="2000" dirty="0" smtClean="0"/>
          </a:p>
          <a:p>
            <a:pPr marL="611187" lvl="2" indent="-282575" eaLnBrk="1" hangingPunct="1">
              <a:spcBef>
                <a:spcPts val="600"/>
              </a:spcBef>
              <a:buSzPct val="80000"/>
              <a:buFont typeface="Wingdings 2" pitchFamily="18" charset="2"/>
              <a:buChar char=""/>
              <a:defRPr/>
            </a:pPr>
            <a:r>
              <a:rPr lang="ja-JP" altLang="en-US" sz="2000" dirty="0" smtClean="0"/>
              <a:t>フリンジスペクトルを指標とした解析方法の構築</a:t>
            </a:r>
            <a:endParaRPr lang="en-US" altLang="ja-JP" sz="2000" dirty="0" smtClean="0"/>
          </a:p>
          <a:p>
            <a:pPr marL="609600" lvl="2" indent="-282575" eaLnBrk="1" hangingPunct="1">
              <a:spcBef>
                <a:spcPts val="600"/>
              </a:spcBef>
              <a:buSzPct val="80000"/>
              <a:buFont typeface="Wingdings 2" pitchFamily="18" charset="2"/>
              <a:buChar char=""/>
              <a:defRPr/>
            </a:pPr>
            <a:r>
              <a:rPr lang="ja-JP" altLang="en-US" sz="2000" dirty="0" smtClean="0"/>
              <a:t>カラーマップによる視覚化に成功</a:t>
            </a:r>
            <a:endParaRPr lang="en-US" altLang="ja-JP" sz="2000" dirty="0" smtClean="0"/>
          </a:p>
          <a:p>
            <a:pPr marL="609600" lvl="2" indent="-282575" eaLnBrk="1" hangingPunct="1">
              <a:spcBef>
                <a:spcPts val="600"/>
              </a:spcBef>
              <a:buSzPct val="80000"/>
              <a:buFont typeface="Wingdings 2" pitchFamily="18" charset="2"/>
              <a:buChar char=""/>
              <a:defRPr/>
            </a:pPr>
            <a:endParaRPr lang="en-US" altLang="ja-JP" sz="2000" dirty="0" smtClean="0"/>
          </a:p>
          <a:p>
            <a:pPr marL="365125" lvl="1" indent="-282575" eaLnBrk="1" hangingPunct="1">
              <a:spcBef>
                <a:spcPts val="600"/>
              </a:spcBef>
              <a:buSzPct val="80000"/>
              <a:buFont typeface="Wingdings 2" pitchFamily="18" charset="2"/>
              <a:buChar char=""/>
              <a:defRPr/>
            </a:pPr>
            <a:r>
              <a:rPr lang="ja-JP" altLang="en-US" sz="2000" dirty="0" smtClean="0"/>
              <a:t>解析結果</a:t>
            </a:r>
            <a:endParaRPr lang="en-US" altLang="ja-JP" sz="2000" dirty="0" smtClean="0"/>
          </a:p>
          <a:p>
            <a:pPr marL="609600" lvl="2" indent="-282575" eaLnBrk="1" hangingPunct="1">
              <a:spcBef>
                <a:spcPts val="600"/>
              </a:spcBef>
              <a:buSzPct val="80000"/>
              <a:buFont typeface="Wingdings 2" pitchFamily="18" charset="2"/>
              <a:buChar char=""/>
              <a:defRPr/>
            </a:pPr>
            <a:r>
              <a:rPr lang="en-US" altLang="ja-JP" sz="2000" dirty="0" smtClean="0"/>
              <a:t>NVSS</a:t>
            </a:r>
            <a:r>
              <a:rPr lang="ja-JP" altLang="en-US" sz="2000" dirty="0" smtClean="0"/>
              <a:t>カタログにおける</a:t>
            </a:r>
            <a:r>
              <a:rPr lang="en-US" altLang="ja-JP" sz="2000" dirty="0" smtClean="0"/>
              <a:t>100mJy</a:t>
            </a:r>
            <a:r>
              <a:rPr lang="ja-JP" altLang="en-US" sz="2000" dirty="0" smtClean="0"/>
              <a:t>以上のうち</a:t>
            </a:r>
            <a:r>
              <a:rPr lang="en-US" altLang="ja-JP" sz="2000" dirty="0" smtClean="0"/>
              <a:t>72</a:t>
            </a:r>
            <a:r>
              <a:rPr lang="ja-JP" altLang="en-US" sz="2000" dirty="0" smtClean="0"/>
              <a:t>％検出　</a:t>
            </a:r>
            <a:r>
              <a:rPr lang="en-US" altLang="ja-JP" sz="2000" dirty="0" smtClean="0"/>
              <a:t>(</a:t>
            </a:r>
            <a:r>
              <a:rPr lang="ja-JP" altLang="en-US" sz="2000" dirty="0" smtClean="0"/>
              <a:t>残り</a:t>
            </a:r>
            <a:r>
              <a:rPr lang="en-US" altLang="ja-JP" sz="2000" dirty="0" smtClean="0"/>
              <a:t>10%</a:t>
            </a:r>
            <a:r>
              <a:rPr lang="ja-JP" altLang="en-US" sz="2000" dirty="0" smtClean="0"/>
              <a:t>：銀河面、</a:t>
            </a:r>
            <a:r>
              <a:rPr lang="en-US" altLang="ja-JP" sz="2000" dirty="0" smtClean="0"/>
              <a:t>9%</a:t>
            </a:r>
            <a:r>
              <a:rPr lang="ja-JP" altLang="en-US" sz="2000" dirty="0" smtClean="0"/>
              <a:t>：太陽の影響、</a:t>
            </a:r>
            <a:r>
              <a:rPr lang="en-US" altLang="ja-JP" sz="2000" dirty="0" smtClean="0"/>
              <a:t>9%</a:t>
            </a:r>
            <a:r>
              <a:rPr lang="ja-JP" altLang="en-US" sz="2000" dirty="0" smtClean="0"/>
              <a:t>：検出不可</a:t>
            </a:r>
            <a:r>
              <a:rPr lang="en-US" altLang="ja-JP" sz="2000" dirty="0" smtClean="0"/>
              <a:t>)</a:t>
            </a:r>
          </a:p>
          <a:p>
            <a:pPr marL="609600" lvl="2" indent="-282575" eaLnBrk="1" hangingPunct="1">
              <a:spcBef>
                <a:spcPts val="600"/>
              </a:spcBef>
              <a:buSzPct val="80000"/>
              <a:buFont typeface="Wingdings 2" pitchFamily="18" charset="2"/>
              <a:buChar char=""/>
              <a:defRPr/>
            </a:pPr>
            <a:r>
              <a:rPr lang="ja-JP" altLang="en-US" sz="2000" dirty="0" smtClean="0"/>
              <a:t>最小検出感度</a:t>
            </a:r>
            <a:r>
              <a:rPr lang="en-US" altLang="ja-JP" sz="2000" dirty="0" smtClean="0"/>
              <a:t>124.4mJy</a:t>
            </a:r>
            <a:r>
              <a:rPr lang="ja-JP" altLang="en-US" sz="2000" dirty="0" smtClean="0"/>
              <a:t>　</a:t>
            </a:r>
            <a:r>
              <a:rPr lang="en-US" altLang="ja-JP" sz="2000" dirty="0" smtClean="0"/>
              <a:t>(2</a:t>
            </a:r>
            <a:r>
              <a:rPr lang="ja-JP" altLang="en-US" sz="2000" dirty="0" smtClean="0"/>
              <a:t>周期</a:t>
            </a:r>
            <a:r>
              <a:rPr lang="en-US" altLang="ja-JP" sz="2000" dirty="0" smtClean="0"/>
              <a:t>DFT)</a:t>
            </a:r>
          </a:p>
          <a:p>
            <a:pPr marL="1158240" lvl="4" indent="-282575">
              <a:spcBef>
                <a:spcPts val="600"/>
              </a:spcBef>
              <a:buSzPct val="80000"/>
              <a:buNone/>
              <a:defRPr/>
            </a:pPr>
            <a:r>
              <a:rPr lang="ja-JP" altLang="en-US" dirty="0" smtClean="0"/>
              <a:t>（</a:t>
            </a:r>
            <a:r>
              <a:rPr lang="en-US" altLang="ja-JP" dirty="0" smtClean="0"/>
              <a:t>[</a:t>
            </a:r>
            <a:r>
              <a:rPr lang="en-US" altLang="ja-JP" dirty="0" err="1" smtClean="0"/>
              <a:t>Jy</a:t>
            </a:r>
            <a:r>
              <a:rPr lang="en-US" altLang="ja-JP" dirty="0" smtClean="0"/>
              <a:t>]</a:t>
            </a:r>
            <a:r>
              <a:rPr lang="ja-JP" altLang="en-US" dirty="0" smtClean="0"/>
              <a:t>＝</a:t>
            </a:r>
            <a:r>
              <a:rPr lang="en-US" altLang="ja-JP" dirty="0" smtClean="0"/>
              <a:t>[W/</a:t>
            </a:r>
            <a:r>
              <a:rPr lang="ja-JP" altLang="en-US" dirty="0" smtClean="0"/>
              <a:t>㎡・</a:t>
            </a:r>
            <a:r>
              <a:rPr lang="en-US" altLang="ja-JP" dirty="0" smtClean="0"/>
              <a:t>Hz]</a:t>
            </a:r>
            <a:r>
              <a:rPr lang="ja-JP" altLang="en-US" dirty="0" smtClean="0"/>
              <a:t>）</a:t>
            </a:r>
            <a:endParaRPr lang="en-US" altLang="ja-JP" dirty="0" smtClean="0"/>
          </a:p>
        </p:txBody>
      </p:sp>
      <p:sp>
        <p:nvSpPr>
          <p:cNvPr id="11266" name="タイトル 1"/>
          <p:cNvSpPr>
            <a:spLocks noGrp="1"/>
          </p:cNvSpPr>
          <p:nvPr>
            <p:ph type="title"/>
          </p:nvPr>
        </p:nvSpPr>
        <p:spPr>
          <a:xfrm>
            <a:off x="457200" y="274638"/>
            <a:ext cx="7467600" cy="562074"/>
          </a:xfrm>
        </p:spPr>
        <p:txBody>
          <a:bodyPr/>
          <a:lstStyle/>
          <a:p>
            <a:pPr eaLnBrk="1" fontAlgn="auto" hangingPunct="1">
              <a:spcAft>
                <a:spcPts val="0"/>
              </a:spcAft>
              <a:defRPr/>
            </a:pPr>
            <a:r>
              <a:rPr lang="ja-JP" altLang="en-US" dirty="0" smtClean="0">
                <a:solidFill>
                  <a:schemeClr val="tx2">
                    <a:satMod val="130000"/>
                  </a:schemeClr>
                </a:solidFill>
              </a:rPr>
              <a:t>結論</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998</TotalTime>
  <Words>800</Words>
  <Application>Microsoft Office PowerPoint</Application>
  <PresentationFormat>画面に合わせる (4:3)</PresentationFormat>
  <Paragraphs>143</Paragraphs>
  <Slides>14</Slides>
  <Notes>8</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スパイス</vt:lpstr>
      <vt:lpstr>８素子合成観測における 観測モードの検証及び 解析方法の構築</vt:lpstr>
      <vt:lpstr>背景</vt:lpstr>
      <vt:lpstr>観測</vt:lpstr>
      <vt:lpstr>研究目的</vt:lpstr>
      <vt:lpstr>観測モード</vt:lpstr>
      <vt:lpstr>解析方法</vt:lpstr>
      <vt:lpstr>解析結果</vt:lpstr>
      <vt:lpstr>結論</vt:lpstr>
      <vt:lpstr>スライド 9</vt:lpstr>
      <vt:lpstr>今後の課題</vt:lpstr>
      <vt:lpstr>電波望遠鏡</vt:lpstr>
      <vt:lpstr>スライド 12</vt:lpstr>
      <vt:lpstr>スライド 13</vt:lpstr>
      <vt:lpstr>スライド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８素子合成観測における 観測モードの検証及び 解析方法の構築</dc:title>
  <dc:creator>麻由</dc:creator>
  <cp:lastModifiedBy>麻由</cp:lastModifiedBy>
  <cp:revision>43</cp:revision>
  <dcterms:created xsi:type="dcterms:W3CDTF">2011-05-12T13:50:55Z</dcterms:created>
  <dcterms:modified xsi:type="dcterms:W3CDTF">2011-05-18T05:57:05Z</dcterms:modified>
</cp:coreProperties>
</file>